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1448946264" r:id="rId2"/>
    <p:sldId id="1448946278" r:id="rId3"/>
    <p:sldId id="1448946265" r:id="rId4"/>
    <p:sldId id="1448946271" r:id="rId5"/>
    <p:sldId id="1448946266" r:id="rId6"/>
    <p:sldId id="1448946267" r:id="rId7"/>
    <p:sldId id="1448946269" r:id="rId8"/>
    <p:sldId id="1448946273" r:id="rId9"/>
    <p:sldId id="1448946270" r:id="rId10"/>
    <p:sldId id="1448946275" r:id="rId11"/>
    <p:sldId id="1448946272" r:id="rId12"/>
    <p:sldId id="1448946276" r:id="rId13"/>
    <p:sldId id="1448946277" r:id="rId14"/>
    <p:sldId id="1448946274" r:id="rId15"/>
    <p:sldId id="1448946268" r:id="rId16"/>
  </p:sldIdLst>
  <p:sldSz cx="12192000" cy="6858000"/>
  <p:notesSz cx="6858000" cy="9144000"/>
  <p:embeddedFontLst>
    <p:embeddedFont>
      <p:font typeface="ALS Hauss Variable" pitchFamily="2" charset="0"/>
      <p:regular r:id="rId18"/>
      <p:bold r:id="rId19"/>
    </p:embeddedFont>
    <p:embeddedFont>
      <p:font typeface="ALS Hauss Variable Light" pitchFamily="2" charset="0"/>
      <p:regular r:id="rId20"/>
    </p:embeddedFont>
    <p:embeddedFont>
      <p:font typeface="ALS Hauss Variable Light Ita" pitchFamily="2" charset="0"/>
      <p:italic r:id="rId21"/>
    </p:embeddedFont>
    <p:embeddedFont>
      <p:font typeface="ALS Hauss Variable Med" pitchFamily="2" charset="0"/>
      <p:regular r:id="rId22"/>
    </p:embeddedFont>
    <p:embeddedFont>
      <p:font typeface="ALS Hauss Variable Thin" pitchFamily="2" charset="0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83E"/>
    <a:srgbClr val="005CD4"/>
    <a:srgbClr val="53A5E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0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2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34F7A-B6F0-4F40-AD5F-5E71E179BBA8}" type="datetimeFigureOut">
              <a:rPr lang="en-RU" smtClean="0"/>
              <a:t>28.09.2026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795C2-F18D-4748-AC02-1ACD3C59CCE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8271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666" y="2631056"/>
            <a:ext cx="10276937" cy="93929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3666" y="3662423"/>
            <a:ext cx="10276937" cy="521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023666" y="5642190"/>
            <a:ext cx="10276937" cy="344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ALS Hauss Variable Med" panose="00000500000000000000" pitchFamily="50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LS Hauss Variable Med" panose="00000500000000000000" pitchFamily="50" charset="0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5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23666" y="6004714"/>
            <a:ext cx="10276937" cy="403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LS Hauss Variable Thin" panose="00000500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LS Hauss Variable" panose="00000500000000000000" pitchFamily="2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ALS Hauss Variable" panose="00000500000000000000" pitchFamily="2" charset="0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5pPr>
          </a:lstStyle>
          <a:p>
            <a:pPr lvl="0"/>
            <a:r>
              <a:rPr lang="ru-RU" dirty="0" err="1"/>
              <a:t>Должнось</a:t>
            </a:r>
            <a:r>
              <a:rPr lang="ru-RU" dirty="0"/>
              <a:t>, компания</a:t>
            </a:r>
          </a:p>
        </p:txBody>
      </p:sp>
    </p:spTree>
    <p:extLst>
      <p:ext uri="{BB962C8B-B14F-4D97-AF65-F5344CB8AC3E}">
        <p14:creationId xmlns:p14="http://schemas.microsoft.com/office/powerpoint/2010/main" val="360312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3666" y="2631056"/>
            <a:ext cx="10276937" cy="939291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3666" y="3662423"/>
            <a:ext cx="10276937" cy="521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023666" y="5642190"/>
            <a:ext cx="10276937" cy="344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ALS Hauss Variable Med" panose="00000500000000000000" pitchFamily="50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LS Hauss Variable Med" panose="00000500000000000000" pitchFamily="50" charset="0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5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23666" y="6004714"/>
            <a:ext cx="10276937" cy="403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LS Hauss Variable Thin" panose="00000500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LS Hauss Variable" panose="00000500000000000000" pitchFamily="2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ALS Hauss Variable" panose="00000500000000000000" pitchFamily="2" charset="0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5pPr>
          </a:lstStyle>
          <a:p>
            <a:pPr lvl="0"/>
            <a:r>
              <a:rPr lang="ru-RU" dirty="0" err="1"/>
              <a:t>Должнось</a:t>
            </a:r>
            <a:r>
              <a:rPr lang="ru-RU" dirty="0"/>
              <a:t>, компания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988710-A05C-AD70-63D6-A532CD103A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6" y="281487"/>
            <a:ext cx="1148054" cy="1315608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706B080-B395-FDDA-3A6D-022073A5EEB8}"/>
              </a:ext>
            </a:extLst>
          </p:cNvPr>
          <p:cNvSpPr txBox="1">
            <a:spLocks/>
          </p:cNvSpPr>
          <p:nvPr userDrawn="1"/>
        </p:nvSpPr>
        <p:spPr>
          <a:xfrm>
            <a:off x="1574284" y="587423"/>
            <a:ext cx="9726319" cy="52339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LS Hauss Variable Med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ru-RU" sz="2000" b="1" i="0" dirty="0">
                <a:latin typeface="ALS Hauss Variable" pitchFamily="2" charset="0"/>
              </a:rPr>
              <a:t>АВРОРА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ACDB48DA-7AE6-8863-9B8B-ED30B050C9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3275" y="938574"/>
            <a:ext cx="9700949" cy="344488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ALS Hauss Variable Thin" pitchFamily="2" charset="0"/>
              </a:defRPr>
            </a:lvl1pPr>
          </a:lstStyle>
          <a:p>
            <a:pPr lvl="0"/>
            <a:r>
              <a:rPr lang="ru-RU" dirty="0"/>
              <a:t>ЦЕНТР</a:t>
            </a:r>
          </a:p>
        </p:txBody>
      </p:sp>
    </p:spTree>
    <p:extLst>
      <p:ext uri="{BB962C8B-B14F-4D97-AF65-F5344CB8AC3E}">
        <p14:creationId xmlns:p14="http://schemas.microsoft.com/office/powerpoint/2010/main" val="821595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023666" y="1935480"/>
            <a:ext cx="10276937" cy="163486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3666" y="3662423"/>
            <a:ext cx="10276937" cy="521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 hasCustomPrompt="1"/>
          </p:nvPr>
        </p:nvSpPr>
        <p:spPr>
          <a:xfrm>
            <a:off x="1023666" y="5642190"/>
            <a:ext cx="10276937" cy="3445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ALS Hauss Variable Med" panose="00000500000000000000" pitchFamily="50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ALS Hauss Variable Med" panose="00000500000000000000" pitchFamily="50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ALS Hauss Variable Med" panose="00000500000000000000" pitchFamily="50" charset="0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ALS Hauss Variable Med" panose="00000500000000000000" pitchFamily="50" charset="0"/>
              </a:defRPr>
            </a:lvl5pPr>
          </a:lstStyle>
          <a:p>
            <a:pPr lvl="0"/>
            <a:r>
              <a:rPr lang="ru-RU" dirty="0"/>
              <a:t>ФИО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23666" y="6004714"/>
            <a:ext cx="10276937" cy="403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LS Hauss Variable Thin" panose="00000500000000000000" pitchFamily="50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ALS Hauss Variable" panose="00000500000000000000" pitchFamily="2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ALS Hauss Variable" panose="00000500000000000000" pitchFamily="2" charset="0"/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  <a:latin typeface="ALS Hauss Variable" panose="00000500000000000000" pitchFamily="2" charset="0"/>
              </a:defRPr>
            </a:lvl5pPr>
          </a:lstStyle>
          <a:p>
            <a:pPr lvl="0"/>
            <a:r>
              <a:rPr lang="ru-RU" dirty="0" err="1"/>
              <a:t>Должнось</a:t>
            </a:r>
            <a:r>
              <a:rPr lang="ru-RU" dirty="0"/>
              <a:t>, компания</a:t>
            </a:r>
          </a:p>
        </p:txBody>
      </p:sp>
    </p:spTree>
    <p:extLst>
      <p:ext uri="{BB962C8B-B14F-4D97-AF65-F5344CB8AC3E}">
        <p14:creationId xmlns:p14="http://schemas.microsoft.com/office/powerpoint/2010/main" val="197031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471" y="201224"/>
            <a:ext cx="11747740" cy="52339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841" y="1388853"/>
            <a:ext cx="11722370" cy="4675516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233841" y="776498"/>
            <a:ext cx="11722370" cy="344488"/>
          </a:xfrm>
          <a:prstGeom prst="rect">
            <a:avLst/>
          </a:prstGeom>
        </p:spPr>
        <p:txBody>
          <a:bodyPr/>
          <a:lstStyle>
            <a:lvl1pPr>
              <a:defRPr>
                <a:latin typeface="ALS Hauss Variable Med" panose="00000500000000000000" pitchFamily="50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66458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4062" y="1400462"/>
            <a:ext cx="5694872" cy="4611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Объект 2"/>
          <p:cNvSpPr>
            <a:spLocks noGrp="1"/>
          </p:cNvSpPr>
          <p:nvPr>
            <p:ph sz="half" idx="13"/>
          </p:nvPr>
        </p:nvSpPr>
        <p:spPr>
          <a:xfrm>
            <a:off x="6295845" y="1400462"/>
            <a:ext cx="5694872" cy="4611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08471" y="201224"/>
            <a:ext cx="11747740" cy="52339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33841" y="776498"/>
            <a:ext cx="11722370" cy="344488"/>
          </a:xfrm>
          <a:prstGeom prst="rect">
            <a:avLst/>
          </a:prstGeom>
        </p:spPr>
        <p:txBody>
          <a:bodyPr/>
          <a:lstStyle>
            <a:lvl1pPr>
              <a:defRPr>
                <a:latin typeface="ALS Hauss Variable Med" panose="00000500000000000000" pitchFamily="50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86022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3841" y="1400175"/>
            <a:ext cx="7167114" cy="46114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08471" y="201224"/>
            <a:ext cx="11747740" cy="52339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33841" y="776498"/>
            <a:ext cx="11722370" cy="344488"/>
          </a:xfrm>
          <a:prstGeom prst="rect">
            <a:avLst/>
          </a:prstGeom>
        </p:spPr>
        <p:txBody>
          <a:bodyPr/>
          <a:lstStyle>
            <a:lvl1pPr>
              <a:defRPr>
                <a:latin typeface="ALS Hauss Variable Med" panose="00000500000000000000" pitchFamily="50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5"/>
          </p:nvPr>
        </p:nvSpPr>
        <p:spPr>
          <a:xfrm>
            <a:off x="7772400" y="1400175"/>
            <a:ext cx="4183063" cy="4611688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8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08471" y="201224"/>
            <a:ext cx="11747740" cy="523395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233841" y="776498"/>
            <a:ext cx="11722370" cy="344488"/>
          </a:xfrm>
          <a:prstGeom prst="rect">
            <a:avLst/>
          </a:prstGeom>
        </p:spPr>
        <p:txBody>
          <a:bodyPr/>
          <a:lstStyle>
            <a:lvl1pPr>
              <a:defRPr>
                <a:latin typeface="ALS Hauss Variable Med" panose="00000500000000000000" pitchFamily="50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sp>
        <p:nvSpPr>
          <p:cNvPr id="10" name="Таблица 9"/>
          <p:cNvSpPr>
            <a:spLocks noGrp="1"/>
          </p:cNvSpPr>
          <p:nvPr>
            <p:ph type="tbl" sz="quarter" idx="14"/>
          </p:nvPr>
        </p:nvSpPr>
        <p:spPr>
          <a:xfrm>
            <a:off x="4490720" y="1599708"/>
            <a:ext cx="7465491" cy="4124325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1" name="Объект 2"/>
          <p:cNvSpPr>
            <a:spLocks noGrp="1"/>
          </p:cNvSpPr>
          <p:nvPr>
            <p:ph sz="half" idx="1"/>
          </p:nvPr>
        </p:nvSpPr>
        <p:spPr>
          <a:xfrm>
            <a:off x="233841" y="1400461"/>
            <a:ext cx="4028249" cy="4522818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1265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78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5" r:id="rId3"/>
    <p:sldLayoutId id="2147483650" r:id="rId4"/>
    <p:sldLayoutId id="2147483656" r:id="rId5"/>
    <p:sldLayoutId id="2147483657" r:id="rId6"/>
    <p:sldLayoutId id="214748365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LS Hauss Variable Med" panose="00000500000000000000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LS Hauss Variable" panose="00000500000000000000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LS Hauss Variable" panose="00000500000000000000" pitchFamily="2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LS Hauss Variable" panose="00000500000000000000" pitchFamily="2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LS Hauss Variable" panose="00000500000000000000" pitchFamily="2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LS Hauss Variable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12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microsoft.com/office/2007/relationships/hdphoto" Target="../media/hdphoto7.wdp"/><Relationship Id="rId17" Type="http://schemas.openxmlformats.org/officeDocument/2006/relationships/image" Target="../media/image32.png"/><Relationship Id="rId2" Type="http://schemas.openxmlformats.org/officeDocument/2006/relationships/image" Target="../media/image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30.png"/><Relationship Id="rId10" Type="http://schemas.microsoft.com/office/2007/relationships/hdphoto" Target="../media/hdphoto6.wdp"/><Relationship Id="rId19" Type="http://schemas.openxmlformats.org/officeDocument/2006/relationships/image" Target="../media/image34.png"/><Relationship Id="rId4" Type="http://schemas.microsoft.com/office/2007/relationships/hdphoto" Target="../media/hdphoto3.wdp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9.wdp"/><Relationship Id="rId5" Type="http://schemas.openxmlformats.org/officeDocument/2006/relationships/image" Target="../media/image23.pn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49.png"/><Relationship Id="rId3" Type="http://schemas.openxmlformats.org/officeDocument/2006/relationships/image" Target="../media/image7.png"/><Relationship Id="rId21" Type="http://schemas.openxmlformats.org/officeDocument/2006/relationships/image" Target="../media/image52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48.png"/><Relationship Id="rId2" Type="http://schemas.openxmlformats.org/officeDocument/2006/relationships/image" Target="../media/image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8.png"/><Relationship Id="rId15" Type="http://schemas.openxmlformats.org/officeDocument/2006/relationships/image" Target="../media/image46.png"/><Relationship Id="rId10" Type="http://schemas.openxmlformats.org/officeDocument/2006/relationships/image" Target="../media/image42.png"/><Relationship Id="rId19" Type="http://schemas.openxmlformats.org/officeDocument/2006/relationships/image" Target="../media/image50.png"/><Relationship Id="rId4" Type="http://schemas.openxmlformats.org/officeDocument/2006/relationships/image" Target="../media/image38.png"/><Relationship Id="rId9" Type="http://schemas.microsoft.com/office/2007/relationships/hdphoto" Target="../media/hdphoto12.wdp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7.png"/><Relationship Id="rId18" Type="http://schemas.microsoft.com/office/2007/relationships/hdphoto" Target="../media/hdphoto13.wdp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3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29.png"/><Relationship Id="rId5" Type="http://schemas.openxmlformats.org/officeDocument/2006/relationships/image" Target="../media/image44.png"/><Relationship Id="rId1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image" Target="../media/image43.png"/><Relationship Id="rId9" Type="http://schemas.openxmlformats.org/officeDocument/2006/relationships/image" Target="../media/image54.png"/><Relationship Id="rId14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53.png"/><Relationship Id="rId18" Type="http://schemas.openxmlformats.org/officeDocument/2006/relationships/image" Target="../media/image55.png"/><Relationship Id="rId3" Type="http://schemas.openxmlformats.org/officeDocument/2006/relationships/image" Target="../media/image67.png"/><Relationship Id="rId21" Type="http://schemas.openxmlformats.org/officeDocument/2006/relationships/image" Target="../media/image76.png"/><Relationship Id="rId7" Type="http://schemas.openxmlformats.org/officeDocument/2006/relationships/image" Target="../media/image69.png"/><Relationship Id="rId12" Type="http://schemas.openxmlformats.org/officeDocument/2006/relationships/image" Target="../media/image51.png"/><Relationship Id="rId17" Type="http://schemas.openxmlformats.org/officeDocument/2006/relationships/image" Target="../media/image74.png"/><Relationship Id="rId2" Type="http://schemas.openxmlformats.org/officeDocument/2006/relationships/image" Target="../media/image3.png"/><Relationship Id="rId16" Type="http://schemas.openxmlformats.org/officeDocument/2006/relationships/image" Target="../media/image73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5.wdp"/><Relationship Id="rId11" Type="http://schemas.openxmlformats.org/officeDocument/2006/relationships/image" Target="../media/image29.png"/><Relationship Id="rId5" Type="http://schemas.openxmlformats.org/officeDocument/2006/relationships/image" Target="../media/image68.png"/><Relationship Id="rId15" Type="http://schemas.openxmlformats.org/officeDocument/2006/relationships/image" Target="../media/image72.png"/><Relationship Id="rId10" Type="http://schemas.microsoft.com/office/2007/relationships/hdphoto" Target="../media/hdphoto17.wdp"/><Relationship Id="rId19" Type="http://schemas.openxmlformats.org/officeDocument/2006/relationships/image" Target="../media/image48.png"/><Relationship Id="rId4" Type="http://schemas.microsoft.com/office/2007/relationships/hdphoto" Target="../media/hdphoto14.wdp"/><Relationship Id="rId9" Type="http://schemas.openxmlformats.org/officeDocument/2006/relationships/image" Target="../media/image70.png"/><Relationship Id="rId1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.png"/><Relationship Id="rId3" Type="http://schemas.openxmlformats.org/officeDocument/2006/relationships/image" Target="../media/image51.png"/><Relationship Id="rId7" Type="http://schemas.openxmlformats.org/officeDocument/2006/relationships/image" Target="../media/image74.png"/><Relationship Id="rId12" Type="http://schemas.openxmlformats.org/officeDocument/2006/relationships/image" Target="../media/image7.png"/><Relationship Id="rId17" Type="http://schemas.openxmlformats.org/officeDocument/2006/relationships/image" Target="../media/image77.png"/><Relationship Id="rId2" Type="http://schemas.openxmlformats.org/officeDocument/2006/relationships/image" Target="../media/image3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53.png"/><Relationship Id="rId9" Type="http://schemas.openxmlformats.org/officeDocument/2006/relationships/image" Target="../media/image55.png"/><Relationship Id="rId1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8.png"/><Relationship Id="rId7" Type="http://schemas.openxmlformats.org/officeDocument/2006/relationships/image" Target="../media/image8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8.png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4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DFBFF2C2-8A4C-D5D9-7AC7-9E4081266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B9AC81-3BB9-49A8-1C0C-78F247FB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71" y="1196646"/>
            <a:ext cx="5509423" cy="523395"/>
          </a:xfrm>
        </p:spPr>
        <p:txBody>
          <a:bodyPr/>
          <a:lstStyle/>
          <a:p>
            <a:r>
              <a:rPr lang="ru-RU" sz="4800" dirty="0"/>
              <a:t>Аврора Центр</a:t>
            </a:r>
            <a:endParaRPr lang="en-RU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96A5F-2DA6-6112-D48C-EE54C060EA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842" y="2039787"/>
            <a:ext cx="5862158" cy="34448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Единая платформа управления </a:t>
            </a:r>
          </a:p>
          <a:p>
            <a:pPr>
              <a:spcBef>
                <a:spcPts val="0"/>
              </a:spcBef>
            </a:pPr>
            <a:r>
              <a:rPr lang="ru-RU" dirty="0"/>
              <a:t>устройствами на </a:t>
            </a:r>
            <a:r>
              <a:rPr lang="ru-RU" b="1" dirty="0">
                <a:solidFill>
                  <a:srgbClr val="C00000"/>
                </a:solidFill>
              </a:rPr>
              <a:t>ОС Аврора,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Android</a:t>
            </a:r>
            <a:r>
              <a:rPr lang="en-US" b="1" dirty="0">
                <a:solidFill>
                  <a:srgbClr val="005CD4"/>
                </a:solidFill>
              </a:rPr>
              <a:t> </a:t>
            </a:r>
            <a:r>
              <a:rPr lang="ru-RU" b="1" dirty="0">
                <a:solidFill>
                  <a:srgbClr val="005CD4"/>
                </a:solidFill>
              </a:rPr>
              <a:t>и </a:t>
            </a:r>
            <a:r>
              <a:rPr lang="en-US" b="1" dirty="0">
                <a:solidFill>
                  <a:srgbClr val="005CD4"/>
                </a:solidFill>
              </a:rPr>
              <a:t>Linux </a:t>
            </a:r>
            <a:endParaRPr lang="en-RU" b="1" dirty="0">
              <a:solidFill>
                <a:srgbClr val="005CD4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AA307F-E2B3-0CFA-A368-467BF79194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r="6926"/>
          <a:stretch>
            <a:fillRect/>
          </a:stretch>
        </p:blipFill>
        <p:spPr>
          <a:xfrm>
            <a:off x="6810103" y="489626"/>
            <a:ext cx="4528458" cy="30499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F73EF6-54DE-C80F-E6C9-ED77F80378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3"/>
          <a:stretch>
            <a:fillRect/>
          </a:stretch>
        </p:blipFill>
        <p:spPr>
          <a:xfrm>
            <a:off x="9957945" y="3995668"/>
            <a:ext cx="2163424" cy="15332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CD16F96-FE17-8DF5-67DB-14C6A45A2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77" y="5323794"/>
            <a:ext cx="410279" cy="4102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C75A8B-BD84-9AA9-7934-8E8FFF0607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34" y="4021590"/>
            <a:ext cx="1746212" cy="1279381"/>
          </a:xfrm>
          <a:prstGeom prst="rect">
            <a:avLst/>
          </a:prstGeom>
        </p:spPr>
      </p:pic>
      <p:pic>
        <p:nvPicPr>
          <p:cNvPr id="25" name="Рисунок 6" descr="Рисунок 6">
            <a:extLst>
              <a:ext uri="{FF2B5EF4-FFF2-40B4-BE49-F238E27FC236}">
                <a16:creationId xmlns:a16="http://schemas.microsoft.com/office/drawing/2014/main" id="{2BAB1E97-7699-A343-DAFF-636DA860FE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8112" y="4015244"/>
            <a:ext cx="717947" cy="1323797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7F34FCD6-C8BB-2BC4-65ED-85A6652212D5}"/>
              </a:ext>
            </a:extLst>
          </p:cNvPr>
          <p:cNvCxnSpPr>
            <a:cxnSpLocks/>
            <a:stCxn id="13" idx="2"/>
            <a:endCxn id="24" idx="0"/>
          </p:cNvCxnSpPr>
          <p:nvPr/>
        </p:nvCxnSpPr>
        <p:spPr>
          <a:xfrm rot="5400000">
            <a:off x="7828704" y="2775962"/>
            <a:ext cx="482064" cy="2009192"/>
          </a:xfrm>
          <a:prstGeom prst="bentConnector3">
            <a:avLst>
              <a:gd name="adj1" fmla="val 50000"/>
            </a:avLst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3D8FD75B-E5CF-0E84-14E0-600938D038E5}"/>
              </a:ext>
            </a:extLst>
          </p:cNvPr>
          <p:cNvCxnSpPr>
            <a:cxnSpLocks/>
            <a:stCxn id="13" idx="2"/>
            <a:endCxn id="18" idx="0"/>
          </p:cNvCxnSpPr>
          <p:nvPr/>
        </p:nvCxnSpPr>
        <p:spPr>
          <a:xfrm rot="16200000" flipH="1">
            <a:off x="9828923" y="2784934"/>
            <a:ext cx="456142" cy="1965325"/>
          </a:xfrm>
          <a:prstGeom prst="bentConnector3">
            <a:avLst>
              <a:gd name="adj1" fmla="val 50000"/>
            </a:avLst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56F4C12-94B6-0330-5F47-9B971A241B16}"/>
              </a:ext>
            </a:extLst>
          </p:cNvPr>
          <p:cNvCxnSpPr>
            <a:cxnSpLocks/>
            <a:stCxn id="13" idx="2"/>
            <a:endCxn id="25" idx="0"/>
          </p:cNvCxnSpPr>
          <p:nvPr/>
        </p:nvCxnSpPr>
        <p:spPr>
          <a:xfrm>
            <a:off x="9074332" y="3539526"/>
            <a:ext cx="2754" cy="47571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A05B1C5-6460-FEA4-68DA-DCE05C1C3218}"/>
              </a:ext>
            </a:extLst>
          </p:cNvPr>
          <p:cNvSpPr txBox="1"/>
          <p:nvPr/>
        </p:nvSpPr>
        <p:spPr>
          <a:xfrm>
            <a:off x="10916355" y="5379092"/>
            <a:ext cx="117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dirty="0"/>
              <a:t>Linux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2F625A-4D2F-7226-2DA2-E6A91B091CAA}"/>
              </a:ext>
            </a:extLst>
          </p:cNvPr>
          <p:cNvSpPr txBox="1"/>
          <p:nvPr/>
        </p:nvSpPr>
        <p:spPr>
          <a:xfrm>
            <a:off x="8837419" y="5324690"/>
            <a:ext cx="117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dirty="0"/>
              <a:t>Android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E6ED8CA-A15B-CE3E-5969-620C1B182324}"/>
              </a:ext>
            </a:extLst>
          </p:cNvPr>
          <p:cNvSpPr txBox="1"/>
          <p:nvPr/>
        </p:nvSpPr>
        <p:spPr>
          <a:xfrm>
            <a:off x="6741639" y="5376312"/>
            <a:ext cx="125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 Аврора</a:t>
            </a:r>
            <a:endParaRPr lang="en-RU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489FBAD-B89C-5DE1-5A7F-D2C1D8E8FD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81" y="5255041"/>
            <a:ext cx="481813" cy="481813"/>
          </a:xfrm>
          <a:prstGeom prst="rect">
            <a:avLst/>
          </a:prstGeom>
        </p:spPr>
      </p:pic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10E81C97-1F97-CDE7-0084-5BD811C432E1}"/>
              </a:ext>
            </a:extLst>
          </p:cNvPr>
          <p:cNvSpPr txBox="1">
            <a:spLocks/>
          </p:cNvSpPr>
          <p:nvPr/>
        </p:nvSpPr>
        <p:spPr>
          <a:xfrm>
            <a:off x="233840" y="2839690"/>
            <a:ext cx="5706993" cy="3444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LS Hauss Variable Med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LS Hauss Variable Light" pitchFamily="2" charset="0"/>
              </a:rPr>
              <a:t>Централизованная настройка, контроль и безопасность корпоративного парка устройств из одной консоли</a:t>
            </a:r>
            <a:endParaRPr lang="en-RU" sz="1400" dirty="0">
              <a:solidFill>
                <a:srgbClr val="005CD4"/>
              </a:solidFill>
              <a:latin typeface="ALS Hauss Variable Light" pitchFamily="2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53C2C07E-1D55-EB14-2869-6370F3EB937A}"/>
              </a:ext>
            </a:extLst>
          </p:cNvPr>
          <p:cNvSpPr/>
          <p:nvPr/>
        </p:nvSpPr>
        <p:spPr>
          <a:xfrm>
            <a:off x="233840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AB70A78C-83E6-4455-45AC-F2B23FE6839D}"/>
              </a:ext>
            </a:extLst>
          </p:cNvPr>
          <p:cNvSpPr/>
          <p:nvPr/>
        </p:nvSpPr>
        <p:spPr>
          <a:xfrm>
            <a:off x="2159670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4CC47CA9-930A-39F8-B29E-0B05A1352CE9}"/>
              </a:ext>
            </a:extLst>
          </p:cNvPr>
          <p:cNvSpPr/>
          <p:nvPr/>
        </p:nvSpPr>
        <p:spPr>
          <a:xfrm>
            <a:off x="4085501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C8E2FC-15FC-28F6-FC46-9573EB6B87F7}"/>
              </a:ext>
            </a:extLst>
          </p:cNvPr>
          <p:cNvSpPr txBox="1"/>
          <p:nvPr/>
        </p:nvSpPr>
        <p:spPr>
          <a:xfrm>
            <a:off x="938632" y="3842885"/>
            <a:ext cx="1010458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5CD4"/>
                </a:solidFill>
                <a:latin typeface="ALS Hauss Variable" pitchFamily="2" charset="0"/>
              </a:rPr>
              <a:t>10+</a:t>
            </a:r>
          </a:p>
          <a:p>
            <a:pPr algn="ctr"/>
            <a:r>
              <a:rPr lang="ru-RU" sz="1000" dirty="0">
                <a:latin typeface="ALS Hauss Variable" pitchFamily="2" charset="0"/>
              </a:rPr>
              <a:t>лет на рынке</a:t>
            </a:r>
            <a:endParaRPr lang="en-RU" sz="1000" dirty="0">
              <a:latin typeface="ALS Hauss Variable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6BA202D-4E2D-0908-3E78-2B69A3BF6C2B}"/>
              </a:ext>
            </a:extLst>
          </p:cNvPr>
          <p:cNvSpPr txBox="1"/>
          <p:nvPr/>
        </p:nvSpPr>
        <p:spPr>
          <a:xfrm>
            <a:off x="2844873" y="3781329"/>
            <a:ext cx="1010458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5CD4"/>
                </a:solidFill>
                <a:latin typeface="ALS Hauss Variable" pitchFamily="2" charset="0"/>
              </a:rPr>
              <a:t>3+</a:t>
            </a:r>
            <a:r>
              <a:rPr lang="ru-RU" sz="1400" b="1" dirty="0">
                <a:solidFill>
                  <a:srgbClr val="005CD4"/>
                </a:solidFill>
                <a:latin typeface="ALS Hauss Variable" pitchFamily="2" charset="0"/>
              </a:rPr>
              <a:t>млн</a:t>
            </a:r>
            <a:endParaRPr lang="ru-RU" sz="2800" b="1" dirty="0">
              <a:solidFill>
                <a:srgbClr val="005CD4"/>
              </a:solidFill>
              <a:latin typeface="ALS Hauss Variable" pitchFamily="2" charset="0"/>
            </a:endParaRPr>
          </a:p>
          <a:p>
            <a:pPr algn="ctr"/>
            <a:r>
              <a:rPr lang="ru-RU" sz="900" dirty="0">
                <a:latin typeface="ALS Hauss Variable" pitchFamily="2" charset="0"/>
              </a:rPr>
              <a:t>устройств под управлением</a:t>
            </a:r>
            <a:endParaRPr lang="en-RU" sz="900" dirty="0">
              <a:latin typeface="ALS Hauss Variable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055B342-E964-9519-39D3-B169918AD414}"/>
              </a:ext>
            </a:extLst>
          </p:cNvPr>
          <p:cNvSpPr txBox="1"/>
          <p:nvPr/>
        </p:nvSpPr>
        <p:spPr>
          <a:xfrm>
            <a:off x="4698509" y="3881360"/>
            <a:ext cx="1099304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 b="1" dirty="0">
                <a:solidFill>
                  <a:srgbClr val="005CD4"/>
                </a:solidFill>
                <a:latin typeface="ALS Hauss Variable" pitchFamily="2" charset="0"/>
              </a:rPr>
              <a:t>Разработка и поддержка в РФ</a:t>
            </a:r>
            <a:endParaRPr lang="en-RU" sz="1050" dirty="0">
              <a:latin typeface="ALS Hauss Variable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3E57B0F4-2398-B2D8-3F7A-D401EC849D95}"/>
              </a:ext>
            </a:extLst>
          </p:cNvPr>
          <p:cNvSpPr/>
          <p:nvPr/>
        </p:nvSpPr>
        <p:spPr>
          <a:xfrm>
            <a:off x="233840" y="5266616"/>
            <a:ext cx="5563973" cy="833640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8567DDB-C344-BF01-2930-6B645AFE5E8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20" y="3842885"/>
            <a:ext cx="633475" cy="6334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10E9F34-6CE0-B4CC-6E55-0600B312029A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57" y="3995668"/>
            <a:ext cx="371539" cy="371539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91E7BF5-699C-084E-C9C9-54B097F2DC70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7" y="3935898"/>
            <a:ext cx="491078" cy="491078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42F3B45E-E373-8001-AFE1-0D6CB7A63BE4}"/>
              </a:ext>
            </a:extLst>
          </p:cNvPr>
          <p:cNvSpPr/>
          <p:nvPr/>
        </p:nvSpPr>
        <p:spPr>
          <a:xfrm>
            <a:off x="286309" y="3864703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BF0AA13-7D48-ACA9-5A95-6B0076E2659F}"/>
              </a:ext>
            </a:extLst>
          </p:cNvPr>
          <p:cNvSpPr/>
          <p:nvPr/>
        </p:nvSpPr>
        <p:spPr>
          <a:xfrm>
            <a:off x="2212135" y="3864702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6DCFA1D-6115-BC6A-9279-B98B995EF4DD}"/>
              </a:ext>
            </a:extLst>
          </p:cNvPr>
          <p:cNvSpPr/>
          <p:nvPr/>
        </p:nvSpPr>
        <p:spPr>
          <a:xfrm>
            <a:off x="4144949" y="3864702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566962C-CFD6-ADDA-D3D8-37A709C6B5DE}"/>
              </a:ext>
            </a:extLst>
          </p:cNvPr>
          <p:cNvSpPr/>
          <p:nvPr/>
        </p:nvSpPr>
        <p:spPr>
          <a:xfrm>
            <a:off x="307467" y="5292016"/>
            <a:ext cx="791433" cy="791433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005CD4"/>
              </a:solidFill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600F823D-E0E9-7AE5-17C6-0CEC4245D889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7" y="5421155"/>
            <a:ext cx="481119" cy="481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0BEF16-22AC-0E83-BBEA-C94A5BBE1CC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9"/>
          <a:stretch>
            <a:fillRect/>
          </a:stretch>
        </p:blipFill>
        <p:spPr>
          <a:xfrm>
            <a:off x="6167706" y="5300972"/>
            <a:ext cx="669587" cy="501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AE1453-2EE6-65BF-ED85-4240AF8CD5A4}"/>
              </a:ext>
            </a:extLst>
          </p:cNvPr>
          <p:cNvSpPr txBox="1"/>
          <p:nvPr/>
        </p:nvSpPr>
        <p:spPr>
          <a:xfrm>
            <a:off x="1325269" y="5432412"/>
            <a:ext cx="429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компаний, который нужны контроль, автоматизация и доверенная мобильная среда</a:t>
            </a:r>
            <a:endParaRPr lang="en-RU" sz="1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3882C0-CE20-8C88-1186-D437AD413193}"/>
              </a:ext>
            </a:extLst>
          </p:cNvPr>
          <p:cNvCxnSpPr/>
          <p:nvPr/>
        </p:nvCxnSpPr>
        <p:spPr>
          <a:xfrm>
            <a:off x="1262492" y="5369863"/>
            <a:ext cx="0" cy="612027"/>
          </a:xfrm>
          <a:prstGeom prst="line">
            <a:avLst/>
          </a:prstGeom>
          <a:ln w="127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08A9283-B29A-F24A-B6FE-9648592CF8B0}"/>
              </a:ext>
            </a:extLst>
          </p:cNvPr>
          <p:cNvSpPr/>
          <p:nvPr/>
        </p:nvSpPr>
        <p:spPr>
          <a:xfrm>
            <a:off x="6912851" y="709166"/>
            <a:ext cx="293347" cy="278559"/>
          </a:xfrm>
          <a:prstGeom prst="rect">
            <a:avLst/>
          </a:prstGeom>
          <a:solidFill>
            <a:srgbClr val="001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5D46AB-59FA-4A31-9D2A-AE8DB09C5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203" y="739212"/>
            <a:ext cx="190642" cy="2184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1B749F-90BB-1B25-C46D-12279BF80A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78"/>
          <a:stretch>
            <a:fillRect/>
          </a:stretch>
        </p:blipFill>
        <p:spPr>
          <a:xfrm>
            <a:off x="7876892" y="654956"/>
            <a:ext cx="3359144" cy="229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15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64F0106-8CBA-0CE1-9EBD-02F1A1466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9">
            <a:extLst>
              <a:ext uri="{FF2B5EF4-FFF2-40B4-BE49-F238E27FC236}">
                <a16:creationId xmlns:a16="http://schemas.microsoft.com/office/drawing/2014/main" id="{C7D25B56-B7D8-9417-D3E3-0AF888BC4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9FF21E-B43F-3984-0B21-4ED45B988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71" y="1196646"/>
            <a:ext cx="5509423" cy="523395"/>
          </a:xfrm>
        </p:spPr>
        <p:txBody>
          <a:bodyPr/>
          <a:lstStyle/>
          <a:p>
            <a:r>
              <a:rPr lang="ru-RU" sz="4800" dirty="0"/>
              <a:t>Аврора Центр</a:t>
            </a:r>
            <a:endParaRPr lang="en-RU" sz="4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8A55B-22E6-9CCE-BFC1-434641B250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842" y="2039787"/>
            <a:ext cx="5862158" cy="34448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dirty="0"/>
              <a:t>Единая платформа управления </a:t>
            </a:r>
          </a:p>
          <a:p>
            <a:pPr>
              <a:spcBef>
                <a:spcPts val="0"/>
              </a:spcBef>
            </a:pPr>
            <a:r>
              <a:rPr lang="ru-RU" dirty="0"/>
              <a:t>устройствами на </a:t>
            </a:r>
            <a:r>
              <a:rPr lang="ru-RU" b="1" dirty="0">
                <a:solidFill>
                  <a:srgbClr val="C00000"/>
                </a:solidFill>
              </a:rPr>
              <a:t>ОС Аврора,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Android</a:t>
            </a:r>
            <a:r>
              <a:rPr lang="en-US" b="1" dirty="0">
                <a:solidFill>
                  <a:srgbClr val="005CD4"/>
                </a:solidFill>
              </a:rPr>
              <a:t> </a:t>
            </a:r>
            <a:r>
              <a:rPr lang="ru-RU" b="1" dirty="0">
                <a:solidFill>
                  <a:srgbClr val="005CD4"/>
                </a:solidFill>
              </a:rPr>
              <a:t>и </a:t>
            </a:r>
            <a:r>
              <a:rPr lang="en-US" b="1" dirty="0">
                <a:solidFill>
                  <a:srgbClr val="005CD4"/>
                </a:solidFill>
              </a:rPr>
              <a:t>Linux </a:t>
            </a:r>
            <a:endParaRPr lang="en-RU" b="1" dirty="0">
              <a:solidFill>
                <a:srgbClr val="005CD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22139-7B70-78F4-4AD1-2F1DFE15D877}"/>
              </a:ext>
            </a:extLst>
          </p:cNvPr>
          <p:cNvGrpSpPr/>
          <p:nvPr/>
        </p:nvGrpSpPr>
        <p:grpSpPr>
          <a:xfrm>
            <a:off x="6810103" y="489626"/>
            <a:ext cx="4528458" cy="3049900"/>
            <a:chOff x="6487855" y="710573"/>
            <a:chExt cx="4970188" cy="334740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1DB43C8-3F6A-5570-AC21-B10A89E3F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2" r="6926"/>
            <a:stretch>
              <a:fillRect/>
            </a:stretch>
          </p:blipFill>
          <p:spPr>
            <a:xfrm>
              <a:off x="6487855" y="710573"/>
              <a:ext cx="4970188" cy="3347404"/>
            </a:xfrm>
            <a:prstGeom prst="rect">
              <a:avLst/>
            </a:prstGeom>
          </p:spPr>
        </p:pic>
        <p:pic>
          <p:nvPicPr>
            <p:cNvPr id="15" name="Рисунок 8" descr="Рисунок 8">
              <a:extLst>
                <a:ext uri="{FF2B5EF4-FFF2-40B4-BE49-F238E27FC236}">
                  <a16:creationId xmlns:a16="http://schemas.microsoft.com/office/drawing/2014/main" id="{9C01A0EA-570D-1D17-F6D6-979D2A6C7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21154"/>
            <a:stretch>
              <a:fillRect/>
            </a:stretch>
          </p:blipFill>
          <p:spPr>
            <a:xfrm>
              <a:off x="6629596" y="903421"/>
              <a:ext cx="4719340" cy="2525580"/>
            </a:xfrm>
            <a:prstGeom prst="roundRect">
              <a:avLst>
                <a:gd name="adj" fmla="val 2866"/>
              </a:avLst>
            </a:prstGeom>
            <a:ln w="12700">
              <a:miter lim="400000"/>
            </a:ln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8E91774-3996-6482-35AF-9B84A1DB9A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3"/>
          <a:stretch>
            <a:fillRect/>
          </a:stretch>
        </p:blipFill>
        <p:spPr>
          <a:xfrm>
            <a:off x="9957945" y="3995668"/>
            <a:ext cx="2163424" cy="15332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704A8FB-B6D7-539D-87D7-78FEC69F64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77" y="5323794"/>
            <a:ext cx="410279" cy="4102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4DD9B0-E7C5-5AF8-C6F7-D66D446DA8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34" y="4021590"/>
            <a:ext cx="1746212" cy="1279381"/>
          </a:xfrm>
          <a:prstGeom prst="rect">
            <a:avLst/>
          </a:prstGeom>
        </p:spPr>
      </p:pic>
      <p:pic>
        <p:nvPicPr>
          <p:cNvPr id="25" name="Рисунок 6" descr="Рисунок 6">
            <a:extLst>
              <a:ext uri="{FF2B5EF4-FFF2-40B4-BE49-F238E27FC236}">
                <a16:creationId xmlns:a16="http://schemas.microsoft.com/office/drawing/2014/main" id="{29B4601B-A599-176B-BF46-C30E1E6B7F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8112" y="4015244"/>
            <a:ext cx="717947" cy="1323797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5CFA3BD8-2FE6-A5D6-22ED-336B0ED65B5E}"/>
              </a:ext>
            </a:extLst>
          </p:cNvPr>
          <p:cNvCxnSpPr>
            <a:cxnSpLocks/>
            <a:stCxn id="13" idx="2"/>
            <a:endCxn id="24" idx="0"/>
          </p:cNvCxnSpPr>
          <p:nvPr/>
        </p:nvCxnSpPr>
        <p:spPr>
          <a:xfrm rot="5400000">
            <a:off x="7828704" y="2775962"/>
            <a:ext cx="482064" cy="2009192"/>
          </a:xfrm>
          <a:prstGeom prst="bentConnector3">
            <a:avLst>
              <a:gd name="adj1" fmla="val 50000"/>
            </a:avLst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01FDF957-54EA-09C5-EC87-2088C470A5E4}"/>
              </a:ext>
            </a:extLst>
          </p:cNvPr>
          <p:cNvCxnSpPr>
            <a:cxnSpLocks/>
            <a:stCxn id="13" idx="2"/>
            <a:endCxn id="18" idx="0"/>
          </p:cNvCxnSpPr>
          <p:nvPr/>
        </p:nvCxnSpPr>
        <p:spPr>
          <a:xfrm rot="16200000" flipH="1">
            <a:off x="9828923" y="2784934"/>
            <a:ext cx="456142" cy="1965325"/>
          </a:xfrm>
          <a:prstGeom prst="bentConnector3">
            <a:avLst>
              <a:gd name="adj1" fmla="val 50000"/>
            </a:avLst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2484FF0-48DE-29DC-2283-22AA10558EE5}"/>
              </a:ext>
            </a:extLst>
          </p:cNvPr>
          <p:cNvCxnSpPr>
            <a:cxnSpLocks/>
            <a:stCxn id="13" idx="2"/>
            <a:endCxn id="25" idx="0"/>
          </p:cNvCxnSpPr>
          <p:nvPr/>
        </p:nvCxnSpPr>
        <p:spPr>
          <a:xfrm>
            <a:off x="9074332" y="3539526"/>
            <a:ext cx="2754" cy="475718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145B8C6-955E-2AF1-0C18-87AB71395C9E}"/>
              </a:ext>
            </a:extLst>
          </p:cNvPr>
          <p:cNvSpPr txBox="1"/>
          <p:nvPr/>
        </p:nvSpPr>
        <p:spPr>
          <a:xfrm>
            <a:off x="10916355" y="5379092"/>
            <a:ext cx="117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dirty="0"/>
              <a:t>Linux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C61931-1D04-2CA7-F55E-D6538FAD19DE}"/>
              </a:ext>
            </a:extLst>
          </p:cNvPr>
          <p:cNvSpPr txBox="1"/>
          <p:nvPr/>
        </p:nvSpPr>
        <p:spPr>
          <a:xfrm>
            <a:off x="8837419" y="5324690"/>
            <a:ext cx="1174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dirty="0"/>
              <a:t>Android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00D05BE-B33A-2B8F-2EF9-1666F098BAF6}"/>
              </a:ext>
            </a:extLst>
          </p:cNvPr>
          <p:cNvSpPr txBox="1"/>
          <p:nvPr/>
        </p:nvSpPr>
        <p:spPr>
          <a:xfrm>
            <a:off x="6741639" y="5376312"/>
            <a:ext cx="125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ОС Аврора</a:t>
            </a:r>
            <a:endParaRPr lang="en-RU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C09826D9-3244-7EFA-10C5-D0CA1C4BE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81" y="5255041"/>
            <a:ext cx="481813" cy="481813"/>
          </a:xfrm>
          <a:prstGeom prst="rect">
            <a:avLst/>
          </a:prstGeom>
        </p:spPr>
      </p:pic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D5024CE3-CBD4-E761-320B-2AA87BDE833A}"/>
              </a:ext>
            </a:extLst>
          </p:cNvPr>
          <p:cNvSpPr txBox="1">
            <a:spLocks/>
          </p:cNvSpPr>
          <p:nvPr/>
        </p:nvSpPr>
        <p:spPr>
          <a:xfrm>
            <a:off x="233840" y="2839690"/>
            <a:ext cx="5706993" cy="3444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LS Hauss Variable Med" panose="00000500000000000000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LS Hauss Variable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ALS Hauss Variable Light" pitchFamily="2" charset="0"/>
              </a:rPr>
              <a:t>Централизованная настройка, контроль и безопасность корпоративного парка устройств из одной консоли</a:t>
            </a:r>
            <a:endParaRPr lang="en-RU" sz="1400" dirty="0">
              <a:solidFill>
                <a:srgbClr val="005CD4"/>
              </a:solidFill>
              <a:latin typeface="ALS Hauss Variable Light" pitchFamily="2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3F7C707-1144-9FE7-8A0E-88ECF8EC2ACF}"/>
              </a:ext>
            </a:extLst>
          </p:cNvPr>
          <p:cNvSpPr/>
          <p:nvPr/>
        </p:nvSpPr>
        <p:spPr>
          <a:xfrm>
            <a:off x="233840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89030B4E-CAAC-5787-8EF5-44DA58EF8ACB}"/>
              </a:ext>
            </a:extLst>
          </p:cNvPr>
          <p:cNvSpPr/>
          <p:nvPr/>
        </p:nvSpPr>
        <p:spPr>
          <a:xfrm>
            <a:off x="2159670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07FF0012-67C4-1D4B-6F6A-71B5808FFB64}"/>
              </a:ext>
            </a:extLst>
          </p:cNvPr>
          <p:cNvSpPr/>
          <p:nvPr/>
        </p:nvSpPr>
        <p:spPr>
          <a:xfrm>
            <a:off x="4085501" y="3563273"/>
            <a:ext cx="1716356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55213D9-730C-6CB0-8DA7-046679C8A20E}"/>
              </a:ext>
            </a:extLst>
          </p:cNvPr>
          <p:cNvSpPr txBox="1"/>
          <p:nvPr/>
        </p:nvSpPr>
        <p:spPr>
          <a:xfrm>
            <a:off x="938632" y="3842885"/>
            <a:ext cx="1010458" cy="6771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5CD4"/>
                </a:solidFill>
                <a:latin typeface="ALS Hauss Variable" pitchFamily="2" charset="0"/>
              </a:rPr>
              <a:t>10+</a:t>
            </a:r>
          </a:p>
          <a:p>
            <a:pPr algn="ctr"/>
            <a:r>
              <a:rPr lang="ru-RU" sz="1000" dirty="0">
                <a:latin typeface="ALS Hauss Variable" pitchFamily="2" charset="0"/>
              </a:rPr>
              <a:t>лет на рынке</a:t>
            </a:r>
            <a:endParaRPr lang="en-RU" sz="1000" dirty="0">
              <a:latin typeface="ALS Hauss Variable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2D00A45-6699-FADF-CAD9-D42CDFD6AF28}"/>
              </a:ext>
            </a:extLst>
          </p:cNvPr>
          <p:cNvSpPr txBox="1"/>
          <p:nvPr/>
        </p:nvSpPr>
        <p:spPr>
          <a:xfrm>
            <a:off x="2844873" y="3781329"/>
            <a:ext cx="1010458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005CD4"/>
                </a:solidFill>
                <a:latin typeface="ALS Hauss Variable" pitchFamily="2" charset="0"/>
              </a:rPr>
              <a:t>3+</a:t>
            </a:r>
            <a:r>
              <a:rPr lang="ru-RU" sz="1400" b="1" dirty="0">
                <a:solidFill>
                  <a:srgbClr val="005CD4"/>
                </a:solidFill>
                <a:latin typeface="ALS Hauss Variable" pitchFamily="2" charset="0"/>
              </a:rPr>
              <a:t>млн</a:t>
            </a:r>
            <a:endParaRPr lang="ru-RU" sz="2800" b="1" dirty="0">
              <a:solidFill>
                <a:srgbClr val="005CD4"/>
              </a:solidFill>
              <a:latin typeface="ALS Hauss Variable" pitchFamily="2" charset="0"/>
            </a:endParaRPr>
          </a:p>
          <a:p>
            <a:pPr algn="ctr"/>
            <a:r>
              <a:rPr lang="ru-RU" sz="900" dirty="0">
                <a:latin typeface="ALS Hauss Variable" pitchFamily="2" charset="0"/>
              </a:rPr>
              <a:t>устройств под управлением</a:t>
            </a:r>
            <a:endParaRPr lang="en-RU" sz="900" dirty="0">
              <a:latin typeface="ALS Hauss Variable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822DA2E-6A09-BAB3-1D21-1460AA2D857B}"/>
              </a:ext>
            </a:extLst>
          </p:cNvPr>
          <p:cNvSpPr txBox="1"/>
          <p:nvPr/>
        </p:nvSpPr>
        <p:spPr>
          <a:xfrm>
            <a:off x="4698509" y="3881360"/>
            <a:ext cx="1099304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1100" b="1" dirty="0">
                <a:solidFill>
                  <a:srgbClr val="005CD4"/>
                </a:solidFill>
                <a:latin typeface="ALS Hauss Variable" pitchFamily="2" charset="0"/>
              </a:rPr>
              <a:t>Разработка и поддержка в РФ</a:t>
            </a:r>
            <a:endParaRPr lang="en-RU" sz="1050" dirty="0">
              <a:latin typeface="ALS Hauss Variable" pitchFamily="2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D37CFC53-CB89-8DDB-9AD7-5E28DB204D6E}"/>
              </a:ext>
            </a:extLst>
          </p:cNvPr>
          <p:cNvSpPr/>
          <p:nvPr/>
        </p:nvSpPr>
        <p:spPr>
          <a:xfrm>
            <a:off x="233840" y="5266616"/>
            <a:ext cx="5563973" cy="833640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B64EBB3-D9D3-B7B8-F725-4CAC7A690CF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20" y="3842885"/>
            <a:ext cx="633475" cy="63347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AC368A5-2803-A126-90B5-4A5F9CCD003C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57" y="3995668"/>
            <a:ext cx="371539" cy="371539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D9EAEF-837E-6617-C44B-A758F00D8F9A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7" y="3935898"/>
            <a:ext cx="491078" cy="491078"/>
          </a:xfrm>
          <a:prstGeom prst="rect">
            <a:avLst/>
          </a:prstGeom>
        </p:spPr>
      </p:pic>
      <p:sp>
        <p:nvSpPr>
          <p:cNvPr id="67" name="Oval 66">
            <a:extLst>
              <a:ext uri="{FF2B5EF4-FFF2-40B4-BE49-F238E27FC236}">
                <a16:creationId xmlns:a16="http://schemas.microsoft.com/office/drawing/2014/main" id="{603DACE1-F189-58C2-E86F-5315A9C8644E}"/>
              </a:ext>
            </a:extLst>
          </p:cNvPr>
          <p:cNvSpPr/>
          <p:nvPr/>
        </p:nvSpPr>
        <p:spPr>
          <a:xfrm>
            <a:off x="286309" y="3864703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8F4BFDA-06C7-C3B2-84CF-61CE3ECB7437}"/>
              </a:ext>
            </a:extLst>
          </p:cNvPr>
          <p:cNvSpPr/>
          <p:nvPr/>
        </p:nvSpPr>
        <p:spPr>
          <a:xfrm>
            <a:off x="2212135" y="3864702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67B973F-4A50-7BF3-5093-0A923AA5B2BE}"/>
              </a:ext>
            </a:extLst>
          </p:cNvPr>
          <p:cNvSpPr/>
          <p:nvPr/>
        </p:nvSpPr>
        <p:spPr>
          <a:xfrm>
            <a:off x="4144949" y="3864702"/>
            <a:ext cx="633475" cy="633475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1CA4683-111D-2C1E-5EA7-92D4B25E0D9D}"/>
              </a:ext>
            </a:extLst>
          </p:cNvPr>
          <p:cNvSpPr/>
          <p:nvPr/>
        </p:nvSpPr>
        <p:spPr>
          <a:xfrm>
            <a:off x="307467" y="5292016"/>
            <a:ext cx="791433" cy="791433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005CD4"/>
              </a:solidFill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09DBBAF8-AE5E-9197-19CD-5A1BBA6BBB7D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77" y="5421155"/>
            <a:ext cx="481119" cy="4811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C59379-A8F0-4114-200B-752E5141952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9"/>
          <a:stretch>
            <a:fillRect/>
          </a:stretch>
        </p:blipFill>
        <p:spPr>
          <a:xfrm>
            <a:off x="6167706" y="5300972"/>
            <a:ext cx="669587" cy="501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E7F0BA-7BDA-BE39-0D7E-35C6A7A00611}"/>
              </a:ext>
            </a:extLst>
          </p:cNvPr>
          <p:cNvSpPr txBox="1"/>
          <p:nvPr/>
        </p:nvSpPr>
        <p:spPr>
          <a:xfrm>
            <a:off x="1325269" y="5432412"/>
            <a:ext cx="4297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Для компаний, который нужны контроль, автоматизация и доверенная мобильная среда</a:t>
            </a:r>
            <a:endParaRPr lang="en-RU" sz="1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28CF94-1E2F-8C8B-04AA-4B9671C95F12}"/>
              </a:ext>
            </a:extLst>
          </p:cNvPr>
          <p:cNvCxnSpPr/>
          <p:nvPr/>
        </p:nvCxnSpPr>
        <p:spPr>
          <a:xfrm>
            <a:off x="1262492" y="5369863"/>
            <a:ext cx="0" cy="612027"/>
          </a:xfrm>
          <a:prstGeom prst="line">
            <a:avLst/>
          </a:prstGeom>
          <a:ln w="127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4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9E99C7D6-459C-8929-81BC-414EE4A5AC7B}"/>
              </a:ext>
            </a:extLst>
          </p:cNvPr>
          <p:cNvSpPr/>
          <p:nvPr/>
        </p:nvSpPr>
        <p:spPr>
          <a:xfrm>
            <a:off x="10167554" y="2265394"/>
            <a:ext cx="1087210" cy="108721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45" name="Content Placeholder 9">
            <a:extLst>
              <a:ext uri="{FF2B5EF4-FFF2-40B4-BE49-F238E27FC236}">
                <a16:creationId xmlns:a16="http://schemas.microsoft.com/office/drawing/2014/main" id="{08FC4DD2-7A09-15B3-F310-FC930FEF0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39756B-FA8A-40AA-8B19-EACA26F4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управление парком устройств стало сложным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A124A-D340-23B0-E544-87799D8B12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841" y="1322763"/>
            <a:ext cx="11722370" cy="344488"/>
          </a:xfrm>
        </p:spPr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Специализированные инструменты и ручные операции больше не масштабируются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5334DC6-EAEB-8801-8B60-2B7C9FC73D32}"/>
              </a:ext>
            </a:extLst>
          </p:cNvPr>
          <p:cNvSpPr/>
          <p:nvPr/>
        </p:nvSpPr>
        <p:spPr>
          <a:xfrm>
            <a:off x="233839" y="5266616"/>
            <a:ext cx="11678403" cy="833640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5F16A6-4581-3E64-EB5E-F039947A0C4A}"/>
              </a:ext>
            </a:extLst>
          </p:cNvPr>
          <p:cNvSpPr/>
          <p:nvPr/>
        </p:nvSpPr>
        <p:spPr>
          <a:xfrm>
            <a:off x="307467" y="5292016"/>
            <a:ext cx="791433" cy="791433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005CD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9C56AE-4908-3735-1BBC-51036A05ABC6}"/>
              </a:ext>
            </a:extLst>
          </p:cNvPr>
          <p:cNvSpPr txBox="1"/>
          <p:nvPr/>
        </p:nvSpPr>
        <p:spPr>
          <a:xfrm>
            <a:off x="1328318" y="5482676"/>
            <a:ext cx="10493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Вывод</a:t>
            </a:r>
            <a:r>
              <a:rPr lang="ru-RU" sz="1400" dirty="0"/>
              <a:t>: организации нужен единый </a:t>
            </a:r>
            <a:r>
              <a:rPr lang="en-US" sz="1400" dirty="0"/>
              <a:t>UEM-</a:t>
            </a:r>
            <a:r>
              <a:rPr lang="ru-RU" sz="1400" dirty="0"/>
              <a:t>инструмент, а не набор разнообразных специализированных решений</a:t>
            </a:r>
            <a:endParaRPr lang="en-RU" sz="1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DDD968-FA3B-DE29-DCDD-7D9C289E9BE5}"/>
              </a:ext>
            </a:extLst>
          </p:cNvPr>
          <p:cNvCxnSpPr/>
          <p:nvPr/>
        </p:nvCxnSpPr>
        <p:spPr>
          <a:xfrm>
            <a:off x="1262492" y="5369863"/>
            <a:ext cx="0" cy="612027"/>
          </a:xfrm>
          <a:prstGeom prst="line">
            <a:avLst/>
          </a:prstGeom>
          <a:ln w="127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24ADC84-6A64-5DDC-A5B7-3C36128147B9}"/>
              </a:ext>
            </a:extLst>
          </p:cNvPr>
          <p:cNvSpPr/>
          <p:nvPr/>
        </p:nvSpPr>
        <p:spPr>
          <a:xfrm>
            <a:off x="279757" y="2014846"/>
            <a:ext cx="2490104" cy="3107150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7B0C14B-8B54-8543-45BA-ED90F20DD1B9}"/>
              </a:ext>
            </a:extLst>
          </p:cNvPr>
          <p:cNvSpPr/>
          <p:nvPr/>
        </p:nvSpPr>
        <p:spPr>
          <a:xfrm>
            <a:off x="3341874" y="2014842"/>
            <a:ext cx="2490104" cy="3107150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DE40C16-FDE6-4E90-2E21-64042021BBB9}"/>
              </a:ext>
            </a:extLst>
          </p:cNvPr>
          <p:cNvSpPr/>
          <p:nvPr/>
        </p:nvSpPr>
        <p:spPr>
          <a:xfrm>
            <a:off x="6403991" y="2014842"/>
            <a:ext cx="2490104" cy="3107150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3D69377-67B0-4B30-CEE6-BD56E929C883}"/>
              </a:ext>
            </a:extLst>
          </p:cNvPr>
          <p:cNvSpPr/>
          <p:nvPr/>
        </p:nvSpPr>
        <p:spPr>
          <a:xfrm>
            <a:off x="9466107" y="2014842"/>
            <a:ext cx="2490104" cy="3107150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7F56BB-5232-4B3A-C25C-53C76AE9A9B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749" y="2387589"/>
            <a:ext cx="842819" cy="84281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481DE2D-0DF6-DEC7-45A7-61632E9A9DAD}"/>
              </a:ext>
            </a:extLst>
          </p:cNvPr>
          <p:cNvSpPr/>
          <p:nvPr/>
        </p:nvSpPr>
        <p:spPr>
          <a:xfrm>
            <a:off x="7105438" y="2265394"/>
            <a:ext cx="1087210" cy="108721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B60B16F-80BD-4B03-5E02-14211C93B5B5}"/>
              </a:ext>
            </a:extLst>
          </p:cNvPr>
          <p:cNvSpPr/>
          <p:nvPr/>
        </p:nvSpPr>
        <p:spPr>
          <a:xfrm>
            <a:off x="4043321" y="2265394"/>
            <a:ext cx="1087210" cy="108721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29463A4-83FA-ADD2-5F4C-323E0CC89CFE}"/>
              </a:ext>
            </a:extLst>
          </p:cNvPr>
          <p:cNvSpPr/>
          <p:nvPr/>
        </p:nvSpPr>
        <p:spPr>
          <a:xfrm>
            <a:off x="981204" y="2265394"/>
            <a:ext cx="1087210" cy="108721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706A95-589E-F06C-C99D-7D649DD0AD4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807" y="2514498"/>
            <a:ext cx="481119" cy="48111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36D58E8-C561-76D8-0B04-0BB6CEE1BA4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017" y="2341978"/>
            <a:ext cx="364646" cy="3646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FDB9F9-98AC-2AB5-6BF1-38D28ACF026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319" y="2865812"/>
            <a:ext cx="523395" cy="523395"/>
          </a:xfrm>
          <a:prstGeom prst="rect">
            <a:avLst/>
          </a:prstGeom>
        </p:spPr>
      </p:pic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3A6A0B25-1606-11E6-0465-39520A8ECCA6}"/>
              </a:ext>
            </a:extLst>
          </p:cNvPr>
          <p:cNvCxnSpPr>
            <a:stCxn id="20" idx="3"/>
            <a:endCxn id="22" idx="1"/>
          </p:cNvCxnSpPr>
          <p:nvPr/>
        </p:nvCxnSpPr>
        <p:spPr>
          <a:xfrm flipV="1">
            <a:off x="4586926" y="2524301"/>
            <a:ext cx="606091" cy="230757"/>
          </a:xfrm>
          <a:prstGeom prst="bentConnector3">
            <a:avLst/>
          </a:prstGeom>
          <a:ln w="12700">
            <a:solidFill>
              <a:srgbClr val="005CD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57706B3A-35E6-D0A9-C6AB-9A9133B09A9D}"/>
              </a:ext>
            </a:extLst>
          </p:cNvPr>
          <p:cNvCxnSpPr>
            <a:stCxn id="20" idx="3"/>
            <a:endCxn id="24" idx="1"/>
          </p:cNvCxnSpPr>
          <p:nvPr/>
        </p:nvCxnSpPr>
        <p:spPr>
          <a:xfrm>
            <a:off x="4586926" y="2755058"/>
            <a:ext cx="344393" cy="372452"/>
          </a:xfrm>
          <a:prstGeom prst="bentConnector3">
            <a:avLst/>
          </a:prstGeom>
          <a:ln w="12700">
            <a:solidFill>
              <a:srgbClr val="005CD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B0ECBA45-FBAA-6786-8FF6-A510F73C9E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09" y="2808998"/>
            <a:ext cx="339116" cy="33911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D6154D3-5DC1-F2A7-AEB9-4ABBF62C1E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00" y="2788621"/>
            <a:ext cx="398242" cy="3982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2C9AE52-0645-D62F-AFE5-5F568A5D6F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29"/>
          <a:stretch>
            <a:fillRect/>
          </a:stretch>
        </p:blipFill>
        <p:spPr>
          <a:xfrm>
            <a:off x="1248085" y="2339063"/>
            <a:ext cx="553447" cy="41480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FA49C46-DA4D-3196-55B9-0E51F6391B7B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708" y="2649286"/>
            <a:ext cx="523395" cy="52339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1411325-0232-C9FD-C8FD-F3CF212F1828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85" y="2387589"/>
            <a:ext cx="523395" cy="52339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4E74E4E-4B8B-657D-64C6-C777BDE0356C}"/>
              </a:ext>
            </a:extLst>
          </p:cNvPr>
          <p:cNvSpPr txBox="1"/>
          <p:nvPr/>
        </p:nvSpPr>
        <p:spPr>
          <a:xfrm>
            <a:off x="420901" y="3302900"/>
            <a:ext cx="219541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2400" b="1" dirty="0">
                <a:solidFill>
                  <a:srgbClr val="005CD4"/>
                </a:solidFill>
              </a:rPr>
              <a:t>01</a:t>
            </a:r>
            <a:endParaRPr lang="en-RU" sz="2000" b="1" dirty="0">
              <a:solidFill>
                <a:srgbClr val="005CD4"/>
              </a:solidFill>
            </a:endParaRPr>
          </a:p>
          <a:p>
            <a:r>
              <a:rPr lang="ru-RU" sz="1600" b="1" dirty="0"/>
              <a:t>Разнородный парк</a:t>
            </a:r>
          </a:p>
          <a:p>
            <a:endParaRPr lang="ru-RU" sz="1600" dirty="0">
              <a:latin typeface="ALS Hauss Variable Light" pitchFamily="2" charset="0"/>
            </a:endParaRPr>
          </a:p>
          <a:p>
            <a:r>
              <a:rPr lang="ru-RU" sz="1200" dirty="0">
                <a:latin typeface="ALS Hauss Variable Light" pitchFamily="2" charset="0"/>
              </a:rPr>
              <a:t>ОС Аврора, </a:t>
            </a:r>
            <a:r>
              <a:rPr lang="en-US" sz="1200" dirty="0">
                <a:latin typeface="ALS Hauss Variable Light" pitchFamily="2" charset="0"/>
              </a:rPr>
              <a:t>Android </a:t>
            </a:r>
            <a:r>
              <a:rPr lang="ru-RU" sz="1200" dirty="0">
                <a:latin typeface="ALS Hauss Variable Light" pitchFamily="2" charset="0"/>
              </a:rPr>
              <a:t>и </a:t>
            </a:r>
            <a:r>
              <a:rPr lang="en-US" sz="1200" dirty="0">
                <a:latin typeface="ALS Hauss Variable Light" pitchFamily="2" charset="0"/>
              </a:rPr>
              <a:t>Linux</a:t>
            </a:r>
            <a:r>
              <a:rPr lang="ru-RU" sz="1200" dirty="0">
                <a:latin typeface="ALS Hauss Variable Light" pitchFamily="2" charset="0"/>
              </a:rPr>
              <a:t> требуют единого подхода</a:t>
            </a:r>
            <a:r>
              <a:rPr lang="en-US" sz="1200" dirty="0">
                <a:latin typeface="ALS Hauss Variable Light" pitchFamily="2" charset="0"/>
              </a:rPr>
              <a:t> </a:t>
            </a:r>
            <a:r>
              <a:rPr lang="ru-RU" sz="1200" dirty="0">
                <a:latin typeface="ALS Hauss Variable Light" pitchFamily="2" charset="0"/>
              </a:rPr>
              <a:t>к управлению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3C0052-CB18-931C-2EED-F9C98CCF37C2}"/>
              </a:ext>
            </a:extLst>
          </p:cNvPr>
          <p:cNvSpPr txBox="1"/>
          <p:nvPr/>
        </p:nvSpPr>
        <p:spPr>
          <a:xfrm>
            <a:off x="3481288" y="3286698"/>
            <a:ext cx="21954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2400" b="1" dirty="0">
                <a:solidFill>
                  <a:srgbClr val="005CD4"/>
                </a:solidFill>
              </a:rPr>
              <a:t>0</a:t>
            </a:r>
            <a:r>
              <a:rPr lang="ru-RU" sz="2400" b="1" dirty="0">
                <a:solidFill>
                  <a:srgbClr val="005CD4"/>
                </a:solidFill>
              </a:rPr>
              <a:t>2</a:t>
            </a:r>
            <a:endParaRPr lang="en-RU" sz="2400" b="1" dirty="0">
              <a:solidFill>
                <a:srgbClr val="005CD4"/>
              </a:solidFill>
            </a:endParaRPr>
          </a:p>
          <a:p>
            <a:r>
              <a:rPr lang="ru-RU" sz="1600" b="1" dirty="0"/>
              <a:t>Устройства вне шаговой доступности</a:t>
            </a:r>
            <a:endParaRPr lang="ru-RU" sz="1400" b="1" dirty="0">
              <a:latin typeface="ALS Hauss Variable Light Ita" pitchFamily="2" charset="0"/>
            </a:endParaRPr>
          </a:p>
          <a:p>
            <a:r>
              <a:rPr lang="ru-RU" sz="1200" dirty="0">
                <a:latin typeface="ALS Hauss Variable Light" pitchFamily="2" charset="0"/>
              </a:rPr>
              <a:t>Смартфоны, планшеты, ТСД и рабочие станции находятся в филиалах и у выездных сотрудников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B22F99-2432-AA63-FBEB-0BAC4DF1BE1B}"/>
              </a:ext>
            </a:extLst>
          </p:cNvPr>
          <p:cNvSpPr txBox="1"/>
          <p:nvPr/>
        </p:nvSpPr>
        <p:spPr>
          <a:xfrm>
            <a:off x="6551336" y="3352604"/>
            <a:ext cx="219541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2400" b="1" dirty="0">
                <a:solidFill>
                  <a:srgbClr val="005CD4"/>
                </a:solidFill>
              </a:rPr>
              <a:t>0</a:t>
            </a:r>
            <a:r>
              <a:rPr lang="ru-RU" sz="2400" b="1" dirty="0">
                <a:solidFill>
                  <a:srgbClr val="005CD4"/>
                </a:solidFill>
              </a:rPr>
              <a:t>3</a:t>
            </a:r>
            <a:endParaRPr lang="en-RU" sz="2400" b="1" dirty="0">
              <a:solidFill>
                <a:srgbClr val="005CD4"/>
              </a:solidFill>
            </a:endParaRPr>
          </a:p>
          <a:p>
            <a:r>
              <a:rPr lang="ru-RU" sz="1600" b="1" dirty="0"/>
              <a:t>Ручные операции не масштабируются</a:t>
            </a:r>
            <a:endParaRPr lang="ru-RU" sz="1400" b="1" dirty="0">
              <a:latin typeface="ALS Hauss Variable Light Ita" pitchFamily="2" charset="0"/>
            </a:endParaRPr>
          </a:p>
          <a:p>
            <a:r>
              <a:rPr lang="ru-RU" sz="1200" dirty="0">
                <a:latin typeface="ALS Hauss Variable Light" pitchFamily="2" charset="0"/>
              </a:rPr>
              <a:t>Настройка, обновление и поддержка вручную отнимают время и увеличивают число ошибок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6DF9F5-7CC9-5F51-5C9E-874AEC4CBB74}"/>
              </a:ext>
            </a:extLst>
          </p:cNvPr>
          <p:cNvSpPr txBox="1"/>
          <p:nvPr/>
        </p:nvSpPr>
        <p:spPr>
          <a:xfrm>
            <a:off x="9613451" y="3352603"/>
            <a:ext cx="22987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2400" b="1" dirty="0">
                <a:solidFill>
                  <a:srgbClr val="005CD4"/>
                </a:solidFill>
              </a:rPr>
              <a:t>0</a:t>
            </a:r>
            <a:r>
              <a:rPr lang="ru-RU" sz="2400" b="1" dirty="0">
                <a:solidFill>
                  <a:srgbClr val="005CD4"/>
                </a:solidFill>
              </a:rPr>
              <a:t>4</a:t>
            </a:r>
            <a:endParaRPr lang="en-RU" sz="2400" b="1" dirty="0">
              <a:solidFill>
                <a:srgbClr val="005CD4"/>
              </a:solidFill>
            </a:endParaRPr>
          </a:p>
          <a:p>
            <a:r>
              <a:rPr lang="ru-RU" sz="1600" b="1" dirty="0"/>
              <a:t>Риск для корпоративных данных</a:t>
            </a:r>
            <a:endParaRPr lang="ru-RU" sz="1400" b="1" dirty="0">
              <a:latin typeface="ALS Hauss Variable Light Ita" pitchFamily="2" charset="0"/>
            </a:endParaRPr>
          </a:p>
          <a:p>
            <a:r>
              <a:rPr lang="ru-RU" sz="1200" dirty="0">
                <a:latin typeface="ALS Hauss Variable Light" pitchFamily="2" charset="0"/>
              </a:rPr>
              <a:t>Нужны контроль конфигураций, дисциплина приложений и безопасность рабочих устройств</a:t>
            </a:r>
            <a:endParaRPr lang="en-RU" sz="1200" dirty="0">
              <a:latin typeface="ALS Hauss Variable Light" pitchFamily="2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E6D973B-0684-51E9-9A32-DB438970BDD9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99" y="5382430"/>
            <a:ext cx="549478" cy="54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8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Content Placeholder 9">
            <a:extLst>
              <a:ext uri="{FF2B5EF4-FFF2-40B4-BE49-F238E27FC236}">
                <a16:creationId xmlns:a16="http://schemas.microsoft.com/office/drawing/2014/main" id="{CA1235E9-9306-D544-B6BD-5343754385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FED224-09E3-DA64-E69D-79787E07A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управление парком устройств стало сложным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E423C-15D9-AE6B-A2A4-6E8FBD84E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3841" y="1233699"/>
            <a:ext cx="11722370" cy="34448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Hauss Variable Light" pitchFamily="2" charset="0"/>
                <a:ea typeface="+mn-ea"/>
                <a:cs typeface="+mn-cs"/>
              </a:rPr>
              <a:t>Специализированные инструменты и ручные операции больше не масштабируются</a:t>
            </a:r>
            <a:endParaRPr kumimoji="0" lang="en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Hauss Variable Light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2DCA09D-C066-018D-0645-4CB39BA70433}"/>
              </a:ext>
            </a:extLst>
          </p:cNvPr>
          <p:cNvSpPr/>
          <p:nvPr/>
        </p:nvSpPr>
        <p:spPr>
          <a:xfrm>
            <a:off x="233840" y="1848679"/>
            <a:ext cx="4457429" cy="7269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3571E6-451B-078F-D9CC-43FA295B61BA}"/>
              </a:ext>
            </a:extLst>
          </p:cNvPr>
          <p:cNvSpPr/>
          <p:nvPr/>
        </p:nvSpPr>
        <p:spPr>
          <a:xfrm>
            <a:off x="233840" y="2742009"/>
            <a:ext cx="4457429" cy="7269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254E68-293A-757E-3BA5-B5872444D285}"/>
              </a:ext>
            </a:extLst>
          </p:cNvPr>
          <p:cNvSpPr/>
          <p:nvPr/>
        </p:nvSpPr>
        <p:spPr>
          <a:xfrm>
            <a:off x="233840" y="3635339"/>
            <a:ext cx="4457429" cy="7269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CC648D2-A600-529C-2F53-EEE4EA214E41}"/>
              </a:ext>
            </a:extLst>
          </p:cNvPr>
          <p:cNvSpPr/>
          <p:nvPr/>
        </p:nvSpPr>
        <p:spPr>
          <a:xfrm>
            <a:off x="233840" y="4528669"/>
            <a:ext cx="4457429" cy="7269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A0CC0CD-AA85-BC64-B072-3130A761CF58}"/>
              </a:ext>
            </a:extLst>
          </p:cNvPr>
          <p:cNvSpPr/>
          <p:nvPr/>
        </p:nvSpPr>
        <p:spPr>
          <a:xfrm>
            <a:off x="233840" y="5421998"/>
            <a:ext cx="4457429" cy="72695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452B10-1B4B-A5FA-D759-D196E3674FC4}"/>
              </a:ext>
            </a:extLst>
          </p:cNvPr>
          <p:cNvSpPr/>
          <p:nvPr/>
        </p:nvSpPr>
        <p:spPr>
          <a:xfrm>
            <a:off x="233841" y="1847488"/>
            <a:ext cx="978734" cy="726953"/>
          </a:xfrm>
          <a:prstGeom prst="roundRect">
            <a:avLst/>
          </a:prstGeom>
          <a:gradFill>
            <a:gsLst>
              <a:gs pos="0">
                <a:srgbClr val="53A5E6">
                  <a:lumMod val="59000"/>
                </a:srgbClr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2C0D840-D069-463A-6371-004D109D5DFA}"/>
              </a:ext>
            </a:extLst>
          </p:cNvPr>
          <p:cNvSpPr/>
          <p:nvPr/>
        </p:nvSpPr>
        <p:spPr>
          <a:xfrm>
            <a:off x="1322413" y="1906642"/>
            <a:ext cx="266902" cy="253455"/>
          </a:xfrm>
          <a:prstGeom prst="roundRect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RU" dirty="0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A11912-06E4-897B-CA06-A6FE3E339E39}"/>
              </a:ext>
            </a:extLst>
          </p:cNvPr>
          <p:cNvSpPr txBox="1"/>
          <p:nvPr/>
        </p:nvSpPr>
        <p:spPr>
          <a:xfrm>
            <a:off x="1719943" y="1852212"/>
            <a:ext cx="2971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CD4"/>
                </a:solidFill>
              </a:rPr>
              <a:t>Высокая нагрузка на ИТ</a:t>
            </a:r>
          </a:p>
          <a:p>
            <a:r>
              <a:rPr lang="ru-RU" sz="1200" dirty="0">
                <a:latin typeface="ALS Hauss Variable Light" pitchFamily="2" charset="0"/>
              </a:rPr>
              <a:t>Больше ручной работы и типовых обращений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DCBE8D0-E403-D634-DD1A-E31FA0EA84AA}"/>
              </a:ext>
            </a:extLst>
          </p:cNvPr>
          <p:cNvSpPr/>
          <p:nvPr/>
        </p:nvSpPr>
        <p:spPr>
          <a:xfrm>
            <a:off x="233841" y="2740817"/>
            <a:ext cx="978734" cy="726953"/>
          </a:xfrm>
          <a:prstGeom prst="roundRect">
            <a:avLst/>
          </a:prstGeom>
          <a:gradFill flip="none" rotWithShape="1">
            <a:gsLst>
              <a:gs pos="0">
                <a:srgbClr val="53A5E6">
                  <a:lumMod val="59000"/>
                </a:srgbClr>
              </a:gs>
              <a:gs pos="100000">
                <a:schemeClr val="accent5">
                  <a:lumMod val="75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FBA58BD-A655-5BB4-8F1C-C654E1EDD155}"/>
              </a:ext>
            </a:extLst>
          </p:cNvPr>
          <p:cNvSpPr/>
          <p:nvPr/>
        </p:nvSpPr>
        <p:spPr>
          <a:xfrm>
            <a:off x="1322413" y="2799971"/>
            <a:ext cx="266902" cy="253455"/>
          </a:xfrm>
          <a:prstGeom prst="roundRect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  <a:endParaRPr lang="en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096872-ECC5-FC0F-45AD-2AA07671B769}"/>
              </a:ext>
            </a:extLst>
          </p:cNvPr>
          <p:cNvSpPr txBox="1"/>
          <p:nvPr/>
        </p:nvSpPr>
        <p:spPr>
          <a:xfrm>
            <a:off x="1719943" y="2745541"/>
            <a:ext cx="3081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CD4"/>
                </a:solidFill>
              </a:rPr>
              <a:t>Долгий ввод в эксплуатацию</a:t>
            </a:r>
          </a:p>
          <a:p>
            <a:r>
              <a:rPr lang="ru-RU" sz="1200" dirty="0">
                <a:latin typeface="ALS Hauss Variable Light" pitchFamily="2" charset="0"/>
              </a:rPr>
              <a:t>Подготовка устройств занимает дни вместо часов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9F7E40D-9B7C-361C-094D-02A0EF6F67B6}"/>
              </a:ext>
            </a:extLst>
          </p:cNvPr>
          <p:cNvSpPr/>
          <p:nvPr/>
        </p:nvSpPr>
        <p:spPr>
          <a:xfrm>
            <a:off x="233841" y="3632955"/>
            <a:ext cx="978734" cy="726953"/>
          </a:xfrm>
          <a:prstGeom prst="roundRect">
            <a:avLst/>
          </a:prstGeom>
          <a:gradFill flip="none" rotWithShape="1">
            <a:gsLst>
              <a:gs pos="0">
                <a:srgbClr val="53A5E6">
                  <a:lumMod val="59000"/>
                </a:srgbClr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E50159F-E8EA-E20E-9D3B-DDA4F94BB6A5}"/>
              </a:ext>
            </a:extLst>
          </p:cNvPr>
          <p:cNvSpPr/>
          <p:nvPr/>
        </p:nvSpPr>
        <p:spPr>
          <a:xfrm>
            <a:off x="1322413" y="3692109"/>
            <a:ext cx="266902" cy="253455"/>
          </a:xfrm>
          <a:prstGeom prst="roundRect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en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9FA35B-03AE-0619-12BA-943E6EC0246D}"/>
              </a:ext>
            </a:extLst>
          </p:cNvPr>
          <p:cNvSpPr txBox="1"/>
          <p:nvPr/>
        </p:nvSpPr>
        <p:spPr>
          <a:xfrm>
            <a:off x="1719943" y="3637679"/>
            <a:ext cx="2971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CD4"/>
                </a:solidFill>
              </a:rPr>
              <a:t>Рост операционных затрат</a:t>
            </a:r>
          </a:p>
          <a:p>
            <a:r>
              <a:rPr lang="ru-RU" sz="1200" dirty="0">
                <a:latin typeface="ALS Hauss Variable Light" pitchFamily="2" charset="0"/>
              </a:rPr>
              <a:t>Выезды, повторные настройки, сложные процессы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9705044-041F-71F4-1445-3CA220029C1D}"/>
              </a:ext>
            </a:extLst>
          </p:cNvPr>
          <p:cNvSpPr/>
          <p:nvPr/>
        </p:nvSpPr>
        <p:spPr>
          <a:xfrm>
            <a:off x="233841" y="4528669"/>
            <a:ext cx="978734" cy="726953"/>
          </a:xfrm>
          <a:prstGeom prst="roundRect">
            <a:avLst/>
          </a:prstGeom>
          <a:gradFill flip="none" rotWithShape="1">
            <a:gsLst>
              <a:gs pos="0">
                <a:srgbClr val="53A5E6">
                  <a:lumMod val="59000"/>
                </a:srgbClr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D0CE70-DA52-7C60-7DA6-9638C163C591}"/>
              </a:ext>
            </a:extLst>
          </p:cNvPr>
          <p:cNvSpPr/>
          <p:nvPr/>
        </p:nvSpPr>
        <p:spPr>
          <a:xfrm>
            <a:off x="1322413" y="4587823"/>
            <a:ext cx="266902" cy="253455"/>
          </a:xfrm>
          <a:prstGeom prst="roundRect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en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025D3E-D066-3D0B-F962-4A6EA82413D2}"/>
              </a:ext>
            </a:extLst>
          </p:cNvPr>
          <p:cNvSpPr txBox="1"/>
          <p:nvPr/>
        </p:nvSpPr>
        <p:spPr>
          <a:xfrm>
            <a:off x="1719943" y="4533393"/>
            <a:ext cx="2971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CD4"/>
                </a:solidFill>
              </a:rPr>
              <a:t>Сложная поддержка</a:t>
            </a:r>
          </a:p>
          <a:p>
            <a:r>
              <a:rPr lang="ru-RU" sz="1200" dirty="0">
                <a:latin typeface="ALS Hauss Variable Light" pitchFamily="2" charset="0"/>
              </a:rPr>
              <a:t>Удаленные устройства тяжело диагностировать и восстанавливать</a:t>
            </a:r>
            <a:endParaRPr lang="en-RU" sz="1200" dirty="0">
              <a:latin typeface="ALS Hauss Variable Light" pitchFamily="2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F554FE6-8646-457D-9A5B-231CE53CA5A2}"/>
              </a:ext>
            </a:extLst>
          </p:cNvPr>
          <p:cNvSpPr/>
          <p:nvPr/>
        </p:nvSpPr>
        <p:spPr>
          <a:xfrm>
            <a:off x="233841" y="5421998"/>
            <a:ext cx="978734" cy="726953"/>
          </a:xfrm>
          <a:prstGeom prst="roundRect">
            <a:avLst/>
          </a:prstGeom>
          <a:gradFill flip="none" rotWithShape="1">
            <a:gsLst>
              <a:gs pos="0">
                <a:srgbClr val="53A5E6">
                  <a:lumMod val="59000"/>
                </a:srgbClr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3686A40-F7D2-87BF-F78E-72D6E7BFA53D}"/>
              </a:ext>
            </a:extLst>
          </p:cNvPr>
          <p:cNvSpPr/>
          <p:nvPr/>
        </p:nvSpPr>
        <p:spPr>
          <a:xfrm>
            <a:off x="1322413" y="5481152"/>
            <a:ext cx="266902" cy="253455"/>
          </a:xfrm>
          <a:prstGeom prst="roundRect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  <a:endParaRPr lang="en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C99362-07B0-EEE9-549B-F331DD20CFCC}"/>
              </a:ext>
            </a:extLst>
          </p:cNvPr>
          <p:cNvSpPr txBox="1"/>
          <p:nvPr/>
        </p:nvSpPr>
        <p:spPr>
          <a:xfrm>
            <a:off x="1719943" y="5426722"/>
            <a:ext cx="29713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CD4"/>
                </a:solidFill>
              </a:rPr>
              <a:t>Риски для данных</a:t>
            </a:r>
          </a:p>
          <a:p>
            <a:r>
              <a:rPr lang="ru-RU" sz="1200" dirty="0">
                <a:latin typeface="ALS Hauss Variable Light" pitchFamily="2" charset="0"/>
              </a:rPr>
              <a:t>Устаревшее или запрещенное ПО, отсутствие единого контроля</a:t>
            </a:r>
            <a:endParaRPr lang="en-RU" sz="1200" dirty="0">
              <a:latin typeface="ALS Hauss Variable Light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616B8D3-3F76-DCF6-90FE-3EF06105085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9" y="5474105"/>
            <a:ext cx="622738" cy="6227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60DFFA-61A5-7348-26B5-88C65377B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77" y="1916744"/>
            <a:ext cx="609600" cy="609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E4A727F-E6E2-3A16-F318-9BB07FF95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1" y="3632955"/>
            <a:ext cx="738665" cy="73866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489FD83-2E03-076A-BD47-87650F185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9" y="2808984"/>
            <a:ext cx="611778" cy="6117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F30F5EB-3576-B8C8-9B74-5ECF7BD6F9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1" y="4597231"/>
            <a:ext cx="620486" cy="62048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5141D4E-9455-14EB-C0C8-B77729C6F025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951">
            <a:off x="8017917" y="3421228"/>
            <a:ext cx="815953" cy="815953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4DB728B5-3E85-0967-CDE0-6BBD9F6DE7EE}"/>
              </a:ext>
            </a:extLst>
          </p:cNvPr>
          <p:cNvSpPr/>
          <p:nvPr/>
        </p:nvSpPr>
        <p:spPr>
          <a:xfrm>
            <a:off x="5980764" y="3301376"/>
            <a:ext cx="1012372" cy="1012372"/>
          </a:xfrm>
          <a:prstGeom prst="ellipse">
            <a:avLst/>
          </a:prstGeom>
          <a:solidFill>
            <a:schemeClr val="accent1">
              <a:alpha val="16712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BB05CE5-E3CA-1D29-480A-7BBFD1012221}"/>
              </a:ext>
            </a:extLst>
          </p:cNvPr>
          <p:cNvSpPr/>
          <p:nvPr/>
        </p:nvSpPr>
        <p:spPr>
          <a:xfrm>
            <a:off x="8399904" y="1962472"/>
            <a:ext cx="622936" cy="622936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27896E3-AF5A-131B-BF74-738FC53BEA53}"/>
              </a:ext>
            </a:extLst>
          </p:cNvPr>
          <p:cNvSpPr/>
          <p:nvPr/>
        </p:nvSpPr>
        <p:spPr>
          <a:xfrm>
            <a:off x="10331400" y="2235564"/>
            <a:ext cx="622936" cy="622936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6E4ACCE-A9E7-4FEE-7AB4-4CA8980D3B39}"/>
              </a:ext>
            </a:extLst>
          </p:cNvPr>
          <p:cNvSpPr/>
          <p:nvPr/>
        </p:nvSpPr>
        <p:spPr>
          <a:xfrm>
            <a:off x="9858651" y="3252590"/>
            <a:ext cx="622936" cy="622936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F3924FE-FEE0-E5B0-691A-77B2C1708AFD}"/>
              </a:ext>
            </a:extLst>
          </p:cNvPr>
          <p:cNvSpPr/>
          <p:nvPr/>
        </p:nvSpPr>
        <p:spPr>
          <a:xfrm>
            <a:off x="9979854" y="4428086"/>
            <a:ext cx="622936" cy="622936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DD59AF3-4B98-8D7C-F6A9-21D092C89147}"/>
              </a:ext>
            </a:extLst>
          </p:cNvPr>
          <p:cNvSpPr/>
          <p:nvPr/>
        </p:nvSpPr>
        <p:spPr>
          <a:xfrm>
            <a:off x="8088436" y="5284668"/>
            <a:ext cx="622936" cy="622936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19050">
            <a:solidFill>
              <a:srgbClr val="005CD4">
                <a:alpha val="33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978A925B-CB9D-5C54-E7FA-767F6B42D66D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090" y="3460634"/>
            <a:ext cx="668616" cy="668616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265C084-6054-5B35-8928-F829B81D655D}"/>
              </a:ext>
            </a:extLst>
          </p:cNvPr>
          <p:cNvSpPr txBox="1"/>
          <p:nvPr/>
        </p:nvSpPr>
        <p:spPr>
          <a:xfrm>
            <a:off x="5784821" y="4375252"/>
            <a:ext cx="1404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Рост парка устройств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7EC4CFE-65C3-16EE-519A-DFFC1D5C4A2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453" y="5388685"/>
            <a:ext cx="414902" cy="41490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4A8C4E5-CC0A-D9C6-2717-E03CCB98484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707" y="2325871"/>
            <a:ext cx="442322" cy="44232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EA06C37-BB87-7408-9B05-464319FD8836}"/>
              </a:ext>
            </a:extLst>
          </p:cNvPr>
          <p:cNvSpPr txBox="1"/>
          <p:nvPr/>
        </p:nvSpPr>
        <p:spPr>
          <a:xfrm>
            <a:off x="8849292" y="2067687"/>
            <a:ext cx="113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Настройка вручную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9DB833B-62DA-B052-A5D2-4F3F49AD489E}"/>
              </a:ext>
            </a:extLst>
          </p:cNvPr>
          <p:cNvSpPr txBox="1"/>
          <p:nvPr/>
        </p:nvSpPr>
        <p:spPr>
          <a:xfrm>
            <a:off x="10757773" y="2714763"/>
            <a:ext cx="113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Различные инструменты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F6D67BA-4BBA-6D90-2687-6C9D083DBD33}"/>
              </a:ext>
            </a:extLst>
          </p:cNvPr>
          <p:cNvSpPr txBox="1"/>
          <p:nvPr/>
        </p:nvSpPr>
        <p:spPr>
          <a:xfrm>
            <a:off x="10389055" y="3367499"/>
            <a:ext cx="113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Разрозненные данные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4CF491D-6754-E9D5-5D4E-DC30F932052A}"/>
              </a:ext>
            </a:extLst>
          </p:cNvPr>
          <p:cNvSpPr txBox="1"/>
          <p:nvPr/>
        </p:nvSpPr>
        <p:spPr>
          <a:xfrm>
            <a:off x="10549949" y="4514495"/>
            <a:ext cx="113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Нет единого контроля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8E7000-18D6-E5A3-BE5E-7E50FD3E7B20}"/>
              </a:ext>
            </a:extLst>
          </p:cNvPr>
          <p:cNvSpPr txBox="1"/>
          <p:nvPr/>
        </p:nvSpPr>
        <p:spPr>
          <a:xfrm>
            <a:off x="8607355" y="5403477"/>
            <a:ext cx="1130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ALS Hauss Variable Light" pitchFamily="2" charset="0"/>
              </a:rPr>
              <a:t>Реактивная поддержка</a:t>
            </a:r>
            <a:endParaRPr lang="en-RU" sz="1000" dirty="0">
              <a:solidFill>
                <a:prstClr val="black"/>
              </a:solidFill>
              <a:latin typeface="ALS Hauss Variable Light" pitchFamily="2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7F93D41-C181-27AC-4074-8716422825AF}"/>
              </a:ext>
            </a:extLst>
          </p:cNvPr>
          <p:cNvCxnSpPr>
            <a:cxnSpLocks/>
          </p:cNvCxnSpPr>
          <p:nvPr/>
        </p:nvCxnSpPr>
        <p:spPr>
          <a:xfrm>
            <a:off x="7189078" y="3807562"/>
            <a:ext cx="706113" cy="0"/>
          </a:xfrm>
          <a:prstGeom prst="straightConnector1">
            <a:avLst/>
          </a:prstGeom>
          <a:ln w="19050">
            <a:solidFill>
              <a:srgbClr val="005CD4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>
            <a:extLst>
              <a:ext uri="{FF2B5EF4-FFF2-40B4-BE49-F238E27FC236}">
                <a16:creationId xmlns:a16="http://schemas.microsoft.com/office/drawing/2014/main" id="{8AED45F7-58DB-92D6-80CD-B575EC087095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752" y="2026231"/>
            <a:ext cx="489029" cy="48902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A1B4C1E-94BB-7E47-4DC5-609888CFE252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063" y="3320853"/>
            <a:ext cx="446112" cy="44611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8B4DD94-3464-178E-4882-9CC90C95B684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49" y="4528719"/>
            <a:ext cx="415808" cy="415808"/>
          </a:xfrm>
          <a:prstGeom prst="rect">
            <a:avLst/>
          </a:prstGeom>
        </p:spPr>
      </p:pic>
      <p:sp>
        <p:nvSpPr>
          <p:cNvPr id="68" name="Freeform 67">
            <a:extLst>
              <a:ext uri="{FF2B5EF4-FFF2-40B4-BE49-F238E27FC236}">
                <a16:creationId xmlns:a16="http://schemas.microsoft.com/office/drawing/2014/main" id="{0E69B296-8B59-1CD5-426C-D2C6E6C311A0}"/>
              </a:ext>
            </a:extLst>
          </p:cNvPr>
          <p:cNvSpPr/>
          <p:nvPr/>
        </p:nvSpPr>
        <p:spPr>
          <a:xfrm flipH="1">
            <a:off x="8088435" y="2444934"/>
            <a:ext cx="242409" cy="1015700"/>
          </a:xfrm>
          <a:custGeom>
            <a:avLst/>
            <a:gdLst>
              <a:gd name="csX0" fmla="*/ 158620 w 395341"/>
              <a:gd name="csY0" fmla="*/ 1138335 h 1138335"/>
              <a:gd name="csX1" fmla="*/ 391886 w 395341"/>
              <a:gd name="csY1" fmla="*/ 242596 h 1138335"/>
              <a:gd name="csX2" fmla="*/ 0 w 395341"/>
              <a:gd name="csY2" fmla="*/ 0 h 1138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95341" h="1138335">
                <a:moveTo>
                  <a:pt x="158620" y="1138335"/>
                </a:moveTo>
                <a:cubicBezTo>
                  <a:pt x="288471" y="785326"/>
                  <a:pt x="418323" y="432318"/>
                  <a:pt x="391886" y="242596"/>
                </a:cubicBezTo>
                <a:cubicBezTo>
                  <a:pt x="365449" y="52874"/>
                  <a:pt x="65314" y="1555"/>
                  <a:pt x="0" y="0"/>
                </a:cubicBezTo>
              </a:path>
            </a:pathLst>
          </a:custGeom>
          <a:noFill/>
          <a:ln>
            <a:solidFill>
              <a:srgbClr val="005CD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8C740930-8D0C-342F-95C5-6D001B0590C5}"/>
              </a:ext>
            </a:extLst>
          </p:cNvPr>
          <p:cNvSpPr/>
          <p:nvPr/>
        </p:nvSpPr>
        <p:spPr>
          <a:xfrm>
            <a:off x="8994710" y="2612571"/>
            <a:ext cx="1240972" cy="774441"/>
          </a:xfrm>
          <a:custGeom>
            <a:avLst/>
            <a:gdLst>
              <a:gd name="csX0" fmla="*/ 0 w 1240972"/>
              <a:gd name="csY0" fmla="*/ 774441 h 774441"/>
              <a:gd name="csX1" fmla="*/ 345233 w 1240972"/>
              <a:gd name="csY1" fmla="*/ 289249 h 774441"/>
              <a:gd name="csX2" fmla="*/ 1240972 w 1240972"/>
              <a:gd name="csY2" fmla="*/ 0 h 7744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40972" h="774441">
                <a:moveTo>
                  <a:pt x="0" y="774441"/>
                </a:moveTo>
                <a:cubicBezTo>
                  <a:pt x="69202" y="596381"/>
                  <a:pt x="138404" y="418322"/>
                  <a:pt x="345233" y="289249"/>
                </a:cubicBezTo>
                <a:cubicBezTo>
                  <a:pt x="552062" y="160176"/>
                  <a:pt x="896517" y="80088"/>
                  <a:pt x="1240972" y="0"/>
                </a:cubicBezTo>
              </a:path>
            </a:pathLst>
          </a:custGeom>
          <a:noFill/>
          <a:ln>
            <a:solidFill>
              <a:srgbClr val="005CD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BF6F10E7-60DF-DD91-4ADE-C2C0C2B0C480}"/>
              </a:ext>
            </a:extLst>
          </p:cNvPr>
          <p:cNvSpPr/>
          <p:nvPr/>
        </p:nvSpPr>
        <p:spPr>
          <a:xfrm>
            <a:off x="8845420" y="3918857"/>
            <a:ext cx="1082351" cy="255900"/>
          </a:xfrm>
          <a:custGeom>
            <a:avLst/>
            <a:gdLst>
              <a:gd name="csX0" fmla="*/ 0 w 1082351"/>
              <a:gd name="csY0" fmla="*/ 130629 h 255900"/>
              <a:gd name="csX1" fmla="*/ 550507 w 1082351"/>
              <a:gd name="csY1" fmla="*/ 251927 h 255900"/>
              <a:gd name="csX2" fmla="*/ 1082351 w 1082351"/>
              <a:gd name="csY2" fmla="*/ 0 h 255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82351" h="255900">
                <a:moveTo>
                  <a:pt x="0" y="130629"/>
                </a:moveTo>
                <a:cubicBezTo>
                  <a:pt x="185057" y="202164"/>
                  <a:pt x="370115" y="273699"/>
                  <a:pt x="550507" y="251927"/>
                </a:cubicBezTo>
                <a:cubicBezTo>
                  <a:pt x="730899" y="230155"/>
                  <a:pt x="906625" y="115077"/>
                  <a:pt x="1082351" y="0"/>
                </a:cubicBezTo>
              </a:path>
            </a:pathLst>
          </a:custGeom>
          <a:noFill/>
          <a:ln>
            <a:solidFill>
              <a:srgbClr val="005CD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D78AD3F7-85B3-0921-527A-3F39121630CF}"/>
              </a:ext>
            </a:extLst>
          </p:cNvPr>
          <p:cNvSpPr/>
          <p:nvPr/>
        </p:nvSpPr>
        <p:spPr>
          <a:xfrm>
            <a:off x="8724122" y="4086808"/>
            <a:ext cx="1175658" cy="737119"/>
          </a:xfrm>
          <a:custGeom>
            <a:avLst/>
            <a:gdLst>
              <a:gd name="csX0" fmla="*/ 0 w 1175658"/>
              <a:gd name="csY0" fmla="*/ 0 h 737119"/>
              <a:gd name="csX1" fmla="*/ 279919 w 1175658"/>
              <a:gd name="csY1" fmla="*/ 410547 h 737119"/>
              <a:gd name="csX2" fmla="*/ 1175658 w 1175658"/>
              <a:gd name="csY2" fmla="*/ 737119 h 737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75658" h="737119">
                <a:moveTo>
                  <a:pt x="0" y="0"/>
                </a:moveTo>
                <a:cubicBezTo>
                  <a:pt x="41988" y="143847"/>
                  <a:pt x="83976" y="287694"/>
                  <a:pt x="279919" y="410547"/>
                </a:cubicBezTo>
                <a:cubicBezTo>
                  <a:pt x="475862" y="533400"/>
                  <a:pt x="825760" y="635259"/>
                  <a:pt x="1175658" y="737119"/>
                </a:cubicBezTo>
              </a:path>
            </a:pathLst>
          </a:custGeom>
          <a:noFill/>
          <a:ln>
            <a:solidFill>
              <a:srgbClr val="005CD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4101431A-DE0F-08FB-FD66-1C06B1C1FBB3}"/>
              </a:ext>
            </a:extLst>
          </p:cNvPr>
          <p:cNvSpPr/>
          <p:nvPr/>
        </p:nvSpPr>
        <p:spPr>
          <a:xfrm>
            <a:off x="8378890" y="4245429"/>
            <a:ext cx="195653" cy="933061"/>
          </a:xfrm>
          <a:custGeom>
            <a:avLst/>
            <a:gdLst>
              <a:gd name="csX0" fmla="*/ 0 w 195653"/>
              <a:gd name="csY0" fmla="*/ 0 h 933061"/>
              <a:gd name="csX1" fmla="*/ 186612 w 195653"/>
              <a:gd name="csY1" fmla="*/ 513183 h 933061"/>
              <a:gd name="csX2" fmla="*/ 149290 w 195653"/>
              <a:gd name="csY2" fmla="*/ 933061 h 9330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95653" h="933061">
                <a:moveTo>
                  <a:pt x="0" y="0"/>
                </a:moveTo>
                <a:cubicBezTo>
                  <a:pt x="80865" y="178836"/>
                  <a:pt x="161730" y="357673"/>
                  <a:pt x="186612" y="513183"/>
                </a:cubicBezTo>
                <a:cubicBezTo>
                  <a:pt x="211494" y="668693"/>
                  <a:pt x="180392" y="800877"/>
                  <a:pt x="149290" y="933061"/>
                </a:cubicBezTo>
              </a:path>
            </a:pathLst>
          </a:custGeom>
          <a:noFill/>
          <a:ln>
            <a:solidFill>
              <a:srgbClr val="005CD4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3815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9">
            <a:extLst>
              <a:ext uri="{FF2B5EF4-FFF2-40B4-BE49-F238E27FC236}">
                <a16:creationId xmlns:a16="http://schemas.microsoft.com/office/drawing/2014/main" id="{3DCFF3D4-1D81-7C6C-7CE1-822DD123B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86973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06E361-99B7-F2CA-069E-2870B5CD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дает </a:t>
            </a:r>
            <a:r>
              <a:rPr lang="en-US" dirty="0"/>
              <a:t>UEM</a:t>
            </a:r>
            <a:r>
              <a:rPr lang="ru-RU" dirty="0"/>
              <a:t>-платформа бизнесу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579C1-113F-C297-EB2E-F0F821FF44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три основных результата для организаций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1A40F4A-B984-2E14-D305-E1CF32C70635}"/>
              </a:ext>
            </a:extLst>
          </p:cNvPr>
          <p:cNvSpPr/>
          <p:nvPr/>
        </p:nvSpPr>
        <p:spPr>
          <a:xfrm>
            <a:off x="279757" y="1672684"/>
            <a:ext cx="3678926" cy="3376463"/>
          </a:xfrm>
          <a:prstGeom prst="roundRect">
            <a:avLst>
              <a:gd name="adj" fmla="val 6099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D3DA776-7D5C-6F88-C2CA-A62DCF2C3A08}"/>
              </a:ext>
            </a:extLst>
          </p:cNvPr>
          <p:cNvSpPr/>
          <p:nvPr/>
        </p:nvSpPr>
        <p:spPr>
          <a:xfrm>
            <a:off x="233839" y="5266616"/>
            <a:ext cx="11678403" cy="833640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575101-DA5D-2B5C-6FB7-94BC9D522539}"/>
              </a:ext>
            </a:extLst>
          </p:cNvPr>
          <p:cNvSpPr txBox="1"/>
          <p:nvPr/>
        </p:nvSpPr>
        <p:spPr>
          <a:xfrm>
            <a:off x="1608351" y="5486868"/>
            <a:ext cx="10493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Меньше ручных операций – меньше ошибок, простоев и операционных затрат</a:t>
            </a:r>
            <a:endParaRPr lang="en-RU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6459B-A11A-1D97-697C-12B32C2697FF}"/>
              </a:ext>
            </a:extLst>
          </p:cNvPr>
          <p:cNvCxnSpPr/>
          <p:nvPr/>
        </p:nvCxnSpPr>
        <p:spPr>
          <a:xfrm>
            <a:off x="1517169" y="5369863"/>
            <a:ext cx="0" cy="612027"/>
          </a:xfrm>
          <a:prstGeom prst="line">
            <a:avLst/>
          </a:prstGeom>
          <a:ln w="127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1F65834-422C-5E41-DC54-ADC5D78F64CC}"/>
              </a:ext>
            </a:extLst>
          </p:cNvPr>
          <p:cNvSpPr/>
          <p:nvPr/>
        </p:nvSpPr>
        <p:spPr>
          <a:xfrm>
            <a:off x="4256538" y="1672684"/>
            <a:ext cx="3678926" cy="3376463"/>
          </a:xfrm>
          <a:prstGeom prst="roundRect">
            <a:avLst>
              <a:gd name="adj" fmla="val 6099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0AD4DC6-E7ED-82B2-3A4E-F47987E9182E}"/>
              </a:ext>
            </a:extLst>
          </p:cNvPr>
          <p:cNvSpPr/>
          <p:nvPr/>
        </p:nvSpPr>
        <p:spPr>
          <a:xfrm>
            <a:off x="8233319" y="1672683"/>
            <a:ext cx="3678926" cy="3376463"/>
          </a:xfrm>
          <a:prstGeom prst="roundRect">
            <a:avLst>
              <a:gd name="adj" fmla="val 6099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589182E-2BBE-8DD6-6918-365BAFC34290}"/>
              </a:ext>
            </a:extLst>
          </p:cNvPr>
          <p:cNvSpPr/>
          <p:nvPr/>
        </p:nvSpPr>
        <p:spPr>
          <a:xfrm>
            <a:off x="492033" y="1925446"/>
            <a:ext cx="1158313" cy="1063082"/>
          </a:xfrm>
          <a:prstGeom prst="roundRect">
            <a:avLst>
              <a:gd name="adj" fmla="val 6099"/>
            </a:avLst>
          </a:prstGeom>
          <a:gradFill flip="none" rotWithShape="1">
            <a:gsLst>
              <a:gs pos="0">
                <a:srgbClr val="53A5E6">
                  <a:lumMod val="0"/>
                </a:srgbClr>
              </a:gs>
              <a:gs pos="100000">
                <a:srgbClr val="005CD4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53A5E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8D3C06-C1DA-0DAC-80ED-0EF1F6C8CE0D}"/>
              </a:ext>
            </a:extLst>
          </p:cNvPr>
          <p:cNvSpPr txBox="1"/>
          <p:nvPr/>
        </p:nvSpPr>
        <p:spPr>
          <a:xfrm>
            <a:off x="1678176" y="2272321"/>
            <a:ext cx="1862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Контроль</a:t>
            </a:r>
            <a:endParaRPr lang="en-RU" sz="2400" b="1" dirty="0">
              <a:solidFill>
                <a:srgbClr val="C0000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726B46-2ACE-7E68-B235-817556F60AC3}"/>
              </a:ext>
            </a:extLst>
          </p:cNvPr>
          <p:cNvCxnSpPr/>
          <p:nvPr/>
        </p:nvCxnSpPr>
        <p:spPr>
          <a:xfrm>
            <a:off x="492033" y="3344188"/>
            <a:ext cx="3232843" cy="0"/>
          </a:xfrm>
          <a:prstGeom prst="line">
            <a:avLst/>
          </a:prstGeom>
          <a:ln w="9525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C765D79-26B6-7370-B3F1-F9EC10BC7E73}"/>
              </a:ext>
            </a:extLst>
          </p:cNvPr>
          <p:cNvSpPr txBox="1"/>
          <p:nvPr/>
        </p:nvSpPr>
        <p:spPr>
          <a:xfrm>
            <a:off x="400734" y="3571818"/>
            <a:ext cx="332414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Единая консоль управления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Настройки, политики и сценарии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Прозрачность состояния парка</a:t>
            </a:r>
            <a:endParaRPr lang="en-RU" sz="16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49886D6-F93E-D7DF-EAD4-E1CDC8EF1E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1" y="1964308"/>
            <a:ext cx="959376" cy="959376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A68B6A5-88ED-A549-F543-3AE02F546221}"/>
              </a:ext>
            </a:extLst>
          </p:cNvPr>
          <p:cNvSpPr/>
          <p:nvPr/>
        </p:nvSpPr>
        <p:spPr>
          <a:xfrm>
            <a:off x="4511074" y="1928440"/>
            <a:ext cx="1158313" cy="1063082"/>
          </a:xfrm>
          <a:prstGeom prst="roundRect">
            <a:avLst>
              <a:gd name="adj" fmla="val 6099"/>
            </a:avLst>
          </a:prstGeom>
          <a:gradFill flip="none" rotWithShape="1">
            <a:gsLst>
              <a:gs pos="0">
                <a:srgbClr val="53A5E6">
                  <a:lumMod val="0"/>
                </a:srgbClr>
              </a:gs>
              <a:gs pos="100000">
                <a:srgbClr val="005CD4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53A5E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0F0914-AC94-3254-106C-0261AB0F9F16}"/>
              </a:ext>
            </a:extLst>
          </p:cNvPr>
          <p:cNvSpPr txBox="1"/>
          <p:nvPr/>
        </p:nvSpPr>
        <p:spPr>
          <a:xfrm>
            <a:off x="5709573" y="2275315"/>
            <a:ext cx="2117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Безопасность</a:t>
            </a:r>
            <a:endParaRPr lang="en-RU" sz="2400" b="1" dirty="0">
              <a:solidFill>
                <a:srgbClr val="C00000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C82BC54-A1D5-02FC-9733-C5F3772B579A}"/>
              </a:ext>
            </a:extLst>
          </p:cNvPr>
          <p:cNvCxnSpPr/>
          <p:nvPr/>
        </p:nvCxnSpPr>
        <p:spPr>
          <a:xfrm>
            <a:off x="4511074" y="3347182"/>
            <a:ext cx="3232843" cy="0"/>
          </a:xfrm>
          <a:prstGeom prst="line">
            <a:avLst/>
          </a:prstGeom>
          <a:ln w="9525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87B71E0-31F5-1E66-8893-7C833803BE1B}"/>
              </a:ext>
            </a:extLst>
          </p:cNvPr>
          <p:cNvSpPr txBox="1"/>
          <p:nvPr/>
        </p:nvSpPr>
        <p:spPr>
          <a:xfrm>
            <a:off x="4419774" y="3574812"/>
            <a:ext cx="351568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Снижение рисков для корпоративных данных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Контроль соответствия политикам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Управляемая среда приложений</a:t>
            </a:r>
            <a:endParaRPr lang="en-RU" sz="16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7AABFE88-3243-78D8-081F-813C77DD5561}"/>
              </a:ext>
            </a:extLst>
          </p:cNvPr>
          <p:cNvSpPr/>
          <p:nvPr/>
        </p:nvSpPr>
        <p:spPr>
          <a:xfrm>
            <a:off x="8467981" y="1925446"/>
            <a:ext cx="1158313" cy="1063082"/>
          </a:xfrm>
          <a:prstGeom prst="roundRect">
            <a:avLst>
              <a:gd name="adj" fmla="val 6099"/>
            </a:avLst>
          </a:prstGeom>
          <a:gradFill flip="none" rotWithShape="1">
            <a:gsLst>
              <a:gs pos="0">
                <a:srgbClr val="53A5E6">
                  <a:lumMod val="0"/>
                </a:srgbClr>
              </a:gs>
              <a:gs pos="100000">
                <a:srgbClr val="005CD4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53A5E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47DC25-61BC-6891-1AE7-F1D1BCE261BE}"/>
              </a:ext>
            </a:extLst>
          </p:cNvPr>
          <p:cNvSpPr txBox="1"/>
          <p:nvPr/>
        </p:nvSpPr>
        <p:spPr>
          <a:xfrm>
            <a:off x="9666480" y="2272321"/>
            <a:ext cx="2435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Автоматизация</a:t>
            </a:r>
            <a:endParaRPr lang="en-RU" sz="2400" b="1" dirty="0">
              <a:solidFill>
                <a:srgbClr val="C00000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D99E6BD-DD41-FB97-A30B-ABBDD786ECC4}"/>
              </a:ext>
            </a:extLst>
          </p:cNvPr>
          <p:cNvCxnSpPr/>
          <p:nvPr/>
        </p:nvCxnSpPr>
        <p:spPr>
          <a:xfrm>
            <a:off x="8467981" y="3344188"/>
            <a:ext cx="3232843" cy="0"/>
          </a:xfrm>
          <a:prstGeom prst="line">
            <a:avLst/>
          </a:prstGeom>
          <a:ln w="9525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640D666-F963-B309-1D91-9B446F03E10F}"/>
              </a:ext>
            </a:extLst>
          </p:cNvPr>
          <p:cNvSpPr txBox="1"/>
          <p:nvPr/>
        </p:nvSpPr>
        <p:spPr>
          <a:xfrm>
            <a:off x="8376682" y="3571818"/>
            <a:ext cx="3324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Быстрый ввод в эксплуатацию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Массовые операции без ручной рутины</a:t>
            </a:r>
          </a:p>
          <a:p>
            <a:pPr marL="285750" indent="-285750">
              <a:spcBef>
                <a:spcPts val="600"/>
              </a:spcBef>
              <a:buClr>
                <a:srgbClr val="005CD4"/>
              </a:buClr>
              <a:buSzPct val="150000"/>
              <a:buFont typeface="Arial" panose="020B0604020202020204" pitchFamily="34" charset="0"/>
              <a:buChar char="•"/>
            </a:pPr>
            <a:r>
              <a:rPr lang="ru-RU" sz="1600" dirty="0"/>
              <a:t>Снижение нагрузки на ИТ-службу</a:t>
            </a:r>
            <a:endParaRPr lang="en-RU" sz="16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6477FA9-B944-835E-3AF7-4BEFAD77029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820" y="2022586"/>
            <a:ext cx="842819" cy="84281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6CA58A1-7BB2-E73A-F303-13E87CCB8E2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933" y="2022586"/>
            <a:ext cx="823734" cy="823734"/>
          </a:xfrm>
          <a:prstGeom prst="rect">
            <a:avLst/>
          </a:prstGeom>
        </p:spPr>
      </p:pic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7CC9A1A-9EF0-B612-51F0-A3DC42748A06}"/>
              </a:ext>
            </a:extLst>
          </p:cNvPr>
          <p:cNvSpPr/>
          <p:nvPr/>
        </p:nvSpPr>
        <p:spPr>
          <a:xfrm>
            <a:off x="400735" y="5356160"/>
            <a:ext cx="981964" cy="653142"/>
          </a:xfrm>
          <a:prstGeom prst="roundRect">
            <a:avLst>
              <a:gd name="adj" fmla="val 6099"/>
            </a:avLst>
          </a:prstGeom>
          <a:gradFill flip="none" rotWithShape="1">
            <a:gsLst>
              <a:gs pos="0">
                <a:srgbClr val="53A5E6">
                  <a:lumMod val="0"/>
                </a:srgbClr>
              </a:gs>
              <a:gs pos="100000">
                <a:srgbClr val="005CD4"/>
              </a:gs>
            </a:gsLst>
            <a:path path="circle">
              <a:fillToRect l="100000" t="100000"/>
            </a:path>
            <a:tileRect r="-100000" b="-100000"/>
          </a:gradFill>
          <a:ln w="12700">
            <a:solidFill>
              <a:srgbClr val="53A5E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591B59B-0F15-6F87-7709-2DC614761A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57" y="5404807"/>
            <a:ext cx="559185" cy="5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71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Content Placeholder 9">
            <a:extLst>
              <a:ext uri="{FF2B5EF4-FFF2-40B4-BE49-F238E27FC236}">
                <a16:creationId xmlns:a16="http://schemas.microsoft.com/office/drawing/2014/main" id="{6295499C-BBF8-C802-E741-186A5BBD5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943E05-002C-9B68-356B-1FB78671C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30" y="836645"/>
            <a:ext cx="11747740" cy="523395"/>
          </a:xfrm>
        </p:spPr>
        <p:txBody>
          <a:bodyPr/>
          <a:lstStyle/>
          <a:p>
            <a:pPr algn="ctr"/>
            <a:r>
              <a:rPr lang="ru-RU" dirty="0"/>
              <a:t>Аврора Центр - единая точка управления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0124E-0A4A-247D-2ADF-AD501ADFB1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90863" y="1403467"/>
            <a:ext cx="7668520" cy="344488"/>
          </a:xfrm>
        </p:spPr>
        <p:txBody>
          <a:bodyPr/>
          <a:lstStyle/>
          <a:p>
            <a:pPr algn="ctr"/>
            <a:r>
              <a:rPr lang="ru-RU" sz="1400" dirty="0">
                <a:latin typeface="ALS Hauss Variable Light" pitchFamily="2" charset="0"/>
              </a:rPr>
              <a:t>Одна консоль для централизованного управления гибридным парком устройств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3459ED2-99D6-2D55-9194-B79A77FB994F}"/>
              </a:ext>
            </a:extLst>
          </p:cNvPr>
          <p:cNvSpPr/>
          <p:nvPr/>
        </p:nvSpPr>
        <p:spPr>
          <a:xfrm>
            <a:off x="929560" y="4611823"/>
            <a:ext cx="2764615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701FCC5-9C92-D22B-25FD-6783A687FDEB}"/>
              </a:ext>
            </a:extLst>
          </p:cNvPr>
          <p:cNvSpPr/>
          <p:nvPr/>
        </p:nvSpPr>
        <p:spPr>
          <a:xfrm>
            <a:off x="4742816" y="4611823"/>
            <a:ext cx="2764615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B197F6-9A2E-DE1D-308D-3A1914963521}"/>
              </a:ext>
            </a:extLst>
          </p:cNvPr>
          <p:cNvSpPr/>
          <p:nvPr/>
        </p:nvSpPr>
        <p:spPr>
          <a:xfrm>
            <a:off x="8556072" y="4611823"/>
            <a:ext cx="2764615" cy="1236338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949BE4-6727-B551-E3C2-EC5DFA1E4BAB}"/>
              </a:ext>
            </a:extLst>
          </p:cNvPr>
          <p:cNvSpPr txBox="1"/>
          <p:nvPr/>
        </p:nvSpPr>
        <p:spPr>
          <a:xfrm>
            <a:off x="1200931" y="4615146"/>
            <a:ext cx="220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Устройства на </a:t>
            </a:r>
            <a:r>
              <a:rPr lang="ru-RU" sz="1400" b="1" dirty="0">
                <a:solidFill>
                  <a:srgbClr val="C00000"/>
                </a:solidFill>
              </a:rPr>
              <a:t>ОС Аврора</a:t>
            </a:r>
            <a:endParaRPr lang="en-RU" sz="1400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CC754E-AA40-273F-8940-A5A205B9B63D}"/>
              </a:ext>
            </a:extLst>
          </p:cNvPr>
          <p:cNvSpPr txBox="1"/>
          <p:nvPr/>
        </p:nvSpPr>
        <p:spPr>
          <a:xfrm>
            <a:off x="5021747" y="4615145"/>
            <a:ext cx="220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Устройства на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ОС </a:t>
            </a:r>
            <a:r>
              <a:rPr lang="ru-RU" sz="1400" b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400" b="1" dirty="0" err="1">
                <a:solidFill>
                  <a:schemeClr val="accent6">
                    <a:lumMod val="75000"/>
                  </a:schemeClr>
                </a:solidFill>
              </a:rPr>
              <a:t>ndroid</a:t>
            </a:r>
            <a:endParaRPr lang="en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5AA89D-B157-4193-983B-C5E5AF24C689}"/>
              </a:ext>
            </a:extLst>
          </p:cNvPr>
          <p:cNvSpPr txBox="1"/>
          <p:nvPr/>
        </p:nvSpPr>
        <p:spPr>
          <a:xfrm>
            <a:off x="8835003" y="4615145"/>
            <a:ext cx="220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5CD4"/>
                </a:solidFill>
              </a:rPr>
              <a:t>Linux</a:t>
            </a:r>
            <a:r>
              <a:rPr lang="en-US" sz="1400" dirty="0"/>
              <a:t> </a:t>
            </a:r>
            <a:r>
              <a:rPr lang="ru-RU" sz="1400" dirty="0"/>
              <a:t>устройства</a:t>
            </a:r>
            <a:endParaRPr lang="en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3EE2BA-B7EF-8632-A9CA-61C4AE023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87" y="5013849"/>
            <a:ext cx="1014637" cy="743385"/>
          </a:xfrm>
          <a:prstGeom prst="rect">
            <a:avLst/>
          </a:prstGeom>
        </p:spPr>
      </p:pic>
      <p:pic>
        <p:nvPicPr>
          <p:cNvPr id="16" name="Рисунок 45_1">
            <a:extLst>
              <a:ext uri="{FF2B5EF4-FFF2-40B4-BE49-F238E27FC236}">
                <a16:creationId xmlns:a16="http://schemas.microsoft.com/office/drawing/2014/main" id="{274F45F3-B68D-CE34-DC33-048DCBE1691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249851" y="5013848"/>
            <a:ext cx="363369" cy="743385"/>
          </a:xfrm>
          <a:prstGeom prst="rect">
            <a:avLst/>
          </a:prstGeom>
          <a:ln>
            <a:noFill/>
          </a:ln>
        </p:spPr>
      </p:pic>
      <p:pic>
        <p:nvPicPr>
          <p:cNvPr id="17" name="Рисунок 6" descr="Рисунок 6">
            <a:extLst>
              <a:ext uri="{FF2B5EF4-FFF2-40B4-BE49-F238E27FC236}">
                <a16:creationId xmlns:a16="http://schemas.microsoft.com/office/drawing/2014/main" id="{6CB1DCBE-4B32-BD6A-C296-2FED5F3C52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3479" y="4923091"/>
            <a:ext cx="452388" cy="834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Рисунок 16">
            <a:extLst>
              <a:ext uri="{FF2B5EF4-FFF2-40B4-BE49-F238E27FC236}">
                <a16:creationId xmlns:a16="http://schemas.microsoft.com/office/drawing/2014/main" id="{E451BD9B-2D9D-7D05-0A67-33E933F754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67" y="4989685"/>
            <a:ext cx="1210912" cy="763549"/>
          </a:xfrm>
          <a:prstGeom prst="rect">
            <a:avLst/>
          </a:prstGeom>
        </p:spPr>
      </p:pic>
      <p:pic>
        <p:nvPicPr>
          <p:cNvPr id="19" name="Рисунок 9">
            <a:extLst>
              <a:ext uri="{FF2B5EF4-FFF2-40B4-BE49-F238E27FC236}">
                <a16:creationId xmlns:a16="http://schemas.microsoft.com/office/drawing/2014/main" id="{A45A9E3F-7246-4C89-3C4E-A13D4580C5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50"/>
          <a:stretch>
            <a:fillRect/>
          </a:stretch>
        </p:blipFill>
        <p:spPr>
          <a:xfrm>
            <a:off x="5171870" y="4779836"/>
            <a:ext cx="953253" cy="1085626"/>
          </a:xfrm>
          <a:prstGeom prst="rect">
            <a:avLst/>
          </a:prstGeom>
        </p:spPr>
      </p:pic>
      <p:pic>
        <p:nvPicPr>
          <p:cNvPr id="20" name="Рисунок 5">
            <a:extLst>
              <a:ext uri="{FF2B5EF4-FFF2-40B4-BE49-F238E27FC236}">
                <a16:creationId xmlns:a16="http://schemas.microsoft.com/office/drawing/2014/main" id="{C3AA4C4A-5BE1-5730-F009-B9C39A831A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06" b="94164" l="1495" r="95681">
                        <a14:foregroundMark x1="4651" y1="58025" x2="8638" y2="75533"/>
                        <a14:foregroundMark x1="27076" y1="91134" x2="37874" y2="88215"/>
                        <a14:foregroundMark x1="70100" y1="2806" x2="75498" y2="8193"/>
                        <a14:foregroundMark x1="89618" y1="17284" x2="83638" y2="42536"/>
                        <a14:foregroundMark x1="83638" y1="42536" x2="42691" y2="78900"/>
                        <a14:foregroundMark x1="12458" y1="75196" x2="29817" y2="84736"/>
                        <a14:foregroundMark x1="29817" y1="84736" x2="49336" y2="79798"/>
                        <a14:foregroundMark x1="49336" y1="79798" x2="57392" y2="72166"/>
                        <a14:foregroundMark x1="4817" y1="75870" x2="32392" y2="94276"/>
                        <a14:foregroundMark x1="59219" y1="73737" x2="83804" y2="51291"/>
                        <a14:foregroundMark x1="85714" y1="49383" x2="92442" y2="28171"/>
                        <a14:foregroundMark x1="95764" y1="28844" x2="95515" y2="21549"/>
                        <a14:foregroundMark x1="1495" y1="60269" x2="2243" y2="644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76847">
            <a:off x="5806762" y="5055740"/>
            <a:ext cx="853257" cy="631438"/>
          </a:xfrm>
          <a:prstGeom prst="rect">
            <a:avLst/>
          </a:prstGeom>
        </p:spPr>
      </p:pic>
      <p:pic>
        <p:nvPicPr>
          <p:cNvPr id="21" name="Рисунок 8" descr="Изображение выглядит как текст, снимок экрана, мультимедиа, Устройство отображе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D1B6C7-35C3-F74A-4ACA-C1E15DE21C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388" y="5011336"/>
            <a:ext cx="408207" cy="699783"/>
          </a:xfrm>
          <a:prstGeom prst="rect">
            <a:avLst/>
          </a:prstGeom>
        </p:spPr>
      </p:pic>
      <p:pic>
        <p:nvPicPr>
          <p:cNvPr id="22" name="Рисунок 6">
            <a:extLst>
              <a:ext uri="{FF2B5EF4-FFF2-40B4-BE49-F238E27FC236}">
                <a16:creationId xmlns:a16="http://schemas.microsoft.com/office/drawing/2014/main" id="{1C164FE9-8EFF-D4C8-63D4-7CD1C22977C1}"/>
              </a:ext>
            </a:extLst>
          </p:cNvPr>
          <p:cNvPicPr/>
          <p:nvPr/>
        </p:nvPicPr>
        <p:blipFill rotWithShape="1">
          <a:blip r:embed="rId11"/>
          <a:srcRect l="32161" t="14744" r="34813" b="17850"/>
          <a:stretch/>
        </p:blipFill>
        <p:spPr>
          <a:xfrm>
            <a:off x="6625927" y="4877457"/>
            <a:ext cx="435270" cy="888367"/>
          </a:xfrm>
          <a:prstGeom prst="rect">
            <a:avLst/>
          </a:prstGeom>
          <a:ln w="0">
            <a:noFill/>
          </a:ln>
        </p:spPr>
      </p:pic>
      <p:grpSp>
        <p:nvGrpSpPr>
          <p:cNvPr id="23" name="Группа 1">
            <a:extLst>
              <a:ext uri="{FF2B5EF4-FFF2-40B4-BE49-F238E27FC236}">
                <a16:creationId xmlns:a16="http://schemas.microsoft.com/office/drawing/2014/main" id="{A83EF48A-2886-A225-9C5F-195B3E7F1C07}"/>
              </a:ext>
            </a:extLst>
          </p:cNvPr>
          <p:cNvGrpSpPr/>
          <p:nvPr/>
        </p:nvGrpSpPr>
        <p:grpSpPr>
          <a:xfrm>
            <a:off x="10024087" y="4891645"/>
            <a:ext cx="1210891" cy="859989"/>
            <a:chOff x="1" y="-1"/>
            <a:chExt cx="5207731" cy="3698593"/>
          </a:xfrm>
        </p:grpSpPr>
        <p:sp>
          <p:nvSpPr>
            <p:cNvPr id="24" name="Прямоугольник 12">
              <a:extLst>
                <a:ext uri="{FF2B5EF4-FFF2-40B4-BE49-F238E27FC236}">
                  <a16:creationId xmlns:a16="http://schemas.microsoft.com/office/drawing/2014/main" id="{A0EE8F9F-66D7-6014-1F40-4D04E94F52BC}"/>
                </a:ext>
              </a:extLst>
            </p:cNvPr>
            <p:cNvSpPr/>
            <p:nvPr/>
          </p:nvSpPr>
          <p:spPr>
            <a:xfrm>
              <a:off x="555210" y="304132"/>
              <a:ext cx="4097310" cy="2321480"/>
            </a:xfrm>
            <a:prstGeom prst="rect">
              <a:avLst/>
            </a:prstGeom>
            <a:blipFill rotWithShape="1">
              <a:blip r:embed="rId12"/>
              <a:srcRect/>
              <a:stretch>
                <a:fillRect/>
              </a:stretch>
            </a:blipFill>
            <a:ln w="25400" cap="flat">
              <a:solidFill>
                <a:srgbClr val="21365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25" name="Рисунок 11" descr="Рисунок 11">
              <a:extLst>
                <a:ext uri="{FF2B5EF4-FFF2-40B4-BE49-F238E27FC236}">
                  <a16:creationId xmlns:a16="http://schemas.microsoft.com/office/drawing/2014/main" id="{758EA038-3AA1-38E3-FAC8-52CF68A0B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" y="-1"/>
              <a:ext cx="5207731" cy="3698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" name="Прямоугольник 12">
            <a:extLst>
              <a:ext uri="{FF2B5EF4-FFF2-40B4-BE49-F238E27FC236}">
                <a16:creationId xmlns:a16="http://schemas.microsoft.com/office/drawing/2014/main" id="{CD359EA0-72D9-EFB4-F766-9C988DC55AA5}"/>
              </a:ext>
            </a:extLst>
          </p:cNvPr>
          <p:cNvSpPr/>
          <p:nvPr/>
        </p:nvSpPr>
        <p:spPr>
          <a:xfrm>
            <a:off x="9221797" y="5044019"/>
            <a:ext cx="673298" cy="474842"/>
          </a:xfrm>
          <a:custGeom>
            <a:avLst/>
            <a:gdLst>
              <a:gd name="csX0" fmla="*/ 0 w 952698"/>
              <a:gd name="csY0" fmla="*/ 0 h 539786"/>
              <a:gd name="csX1" fmla="*/ 952698 w 952698"/>
              <a:gd name="csY1" fmla="*/ 0 h 539786"/>
              <a:gd name="csX2" fmla="*/ 952698 w 952698"/>
              <a:gd name="csY2" fmla="*/ 539786 h 539786"/>
              <a:gd name="csX3" fmla="*/ 0 w 952698"/>
              <a:gd name="csY3" fmla="*/ 539786 h 539786"/>
              <a:gd name="csX4" fmla="*/ 0 w 952698"/>
              <a:gd name="csY4" fmla="*/ 0 h 539786"/>
              <a:gd name="csX0" fmla="*/ 0 w 971171"/>
              <a:gd name="csY0" fmla="*/ 0 h 636767"/>
              <a:gd name="csX1" fmla="*/ 971171 w 971171"/>
              <a:gd name="csY1" fmla="*/ 96981 h 636767"/>
              <a:gd name="csX2" fmla="*/ 971171 w 971171"/>
              <a:gd name="csY2" fmla="*/ 636767 h 636767"/>
              <a:gd name="csX3" fmla="*/ 18473 w 971171"/>
              <a:gd name="csY3" fmla="*/ 636767 h 636767"/>
              <a:gd name="csX4" fmla="*/ 0 w 971171"/>
              <a:gd name="csY4" fmla="*/ 0 h 636767"/>
              <a:gd name="csX0" fmla="*/ 92652 w 1063823"/>
              <a:gd name="csY0" fmla="*/ 0 h 636767"/>
              <a:gd name="csX1" fmla="*/ 1063823 w 1063823"/>
              <a:gd name="csY1" fmla="*/ 96981 h 636767"/>
              <a:gd name="csX2" fmla="*/ 1063823 w 1063823"/>
              <a:gd name="csY2" fmla="*/ 636767 h 636767"/>
              <a:gd name="csX3" fmla="*/ 0 w 1063823"/>
              <a:gd name="csY3" fmla="*/ 335142 h 636767"/>
              <a:gd name="csX4" fmla="*/ 92652 w 1063823"/>
              <a:gd name="csY4" fmla="*/ 0 h 636767"/>
              <a:gd name="csX0" fmla="*/ 95827 w 1063823"/>
              <a:gd name="csY0" fmla="*/ 0 h 658992"/>
              <a:gd name="csX1" fmla="*/ 1063823 w 1063823"/>
              <a:gd name="csY1" fmla="*/ 119206 h 658992"/>
              <a:gd name="csX2" fmla="*/ 1063823 w 1063823"/>
              <a:gd name="csY2" fmla="*/ 658992 h 658992"/>
              <a:gd name="csX3" fmla="*/ 0 w 1063823"/>
              <a:gd name="csY3" fmla="*/ 357367 h 658992"/>
              <a:gd name="csX4" fmla="*/ 95827 w 1063823"/>
              <a:gd name="csY4" fmla="*/ 0 h 658992"/>
              <a:gd name="csX0" fmla="*/ 95827 w 1063823"/>
              <a:gd name="csY0" fmla="*/ 0 h 658992"/>
              <a:gd name="csX1" fmla="*/ 673298 w 1063823"/>
              <a:gd name="csY1" fmla="*/ 1731 h 658992"/>
              <a:gd name="csX2" fmla="*/ 1063823 w 1063823"/>
              <a:gd name="csY2" fmla="*/ 658992 h 658992"/>
              <a:gd name="csX3" fmla="*/ 0 w 1063823"/>
              <a:gd name="csY3" fmla="*/ 357367 h 658992"/>
              <a:gd name="csX4" fmla="*/ 95827 w 1063823"/>
              <a:gd name="csY4" fmla="*/ 0 h 658992"/>
              <a:gd name="csX0" fmla="*/ 95827 w 673298"/>
              <a:gd name="csY0" fmla="*/ 0 h 404992"/>
              <a:gd name="csX1" fmla="*/ 673298 w 673298"/>
              <a:gd name="csY1" fmla="*/ 1731 h 404992"/>
              <a:gd name="csX2" fmla="*/ 524073 w 673298"/>
              <a:gd name="csY2" fmla="*/ 404992 h 404992"/>
              <a:gd name="csX3" fmla="*/ 0 w 673298"/>
              <a:gd name="csY3" fmla="*/ 357367 h 404992"/>
              <a:gd name="csX4" fmla="*/ 95827 w 673298"/>
              <a:gd name="csY4" fmla="*/ 0 h 404992"/>
              <a:gd name="csX0" fmla="*/ 95827 w 673298"/>
              <a:gd name="csY0" fmla="*/ 0 h 474842"/>
              <a:gd name="csX1" fmla="*/ 673298 w 673298"/>
              <a:gd name="csY1" fmla="*/ 1731 h 474842"/>
              <a:gd name="csX2" fmla="*/ 552648 w 673298"/>
              <a:gd name="csY2" fmla="*/ 474842 h 474842"/>
              <a:gd name="csX3" fmla="*/ 0 w 673298"/>
              <a:gd name="csY3" fmla="*/ 357367 h 474842"/>
              <a:gd name="csX4" fmla="*/ 95827 w 673298"/>
              <a:gd name="csY4" fmla="*/ 0 h 4748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73298" h="474842">
                <a:moveTo>
                  <a:pt x="95827" y="0"/>
                </a:moveTo>
                <a:lnTo>
                  <a:pt x="673298" y="1731"/>
                </a:lnTo>
                <a:lnTo>
                  <a:pt x="552648" y="474842"/>
                </a:lnTo>
                <a:lnTo>
                  <a:pt x="0" y="357367"/>
                </a:lnTo>
                <a:lnTo>
                  <a:pt x="95827" y="0"/>
                </a:lnTo>
                <a:close/>
              </a:path>
            </a:pathLst>
          </a:custGeom>
          <a:blipFill rotWithShape="1">
            <a:blip r:embed="rId12"/>
            <a:srcRect/>
            <a:stretch>
              <a:fillRect/>
            </a:stretch>
          </a:blipFill>
          <a:ln w="25400" cap="flat">
            <a:solidFill>
              <a:srgbClr val="213650"/>
            </a:solidFill>
            <a:prstDash val="solid"/>
            <a:round/>
          </a:ln>
          <a:effectLst/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D9F81D8-A8FB-ED1B-9135-ACD2EB3DBAB7}"/>
              </a:ext>
            </a:extLst>
          </p:cNvPr>
          <p:cNvSpPr/>
          <p:nvPr/>
        </p:nvSpPr>
        <p:spPr>
          <a:xfrm>
            <a:off x="921999" y="1759972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RU" sz="1600" dirty="0">
              <a:solidFill>
                <a:srgbClr val="005CD4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9DB5C35-6DC1-B672-6238-5C7601FA4887}"/>
              </a:ext>
            </a:extLst>
          </p:cNvPr>
          <p:cNvSpPr/>
          <p:nvPr/>
        </p:nvSpPr>
        <p:spPr>
          <a:xfrm>
            <a:off x="929560" y="3429000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2814BA3-1B9B-B4DE-57FF-3643424D4DB6}"/>
              </a:ext>
            </a:extLst>
          </p:cNvPr>
          <p:cNvSpPr/>
          <p:nvPr/>
        </p:nvSpPr>
        <p:spPr>
          <a:xfrm>
            <a:off x="929559" y="2594486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2B445D6-3DA4-EC8F-DE07-A3AB2982817D}"/>
              </a:ext>
            </a:extLst>
          </p:cNvPr>
          <p:cNvSpPr/>
          <p:nvPr/>
        </p:nvSpPr>
        <p:spPr>
          <a:xfrm>
            <a:off x="8556595" y="1758671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A8BED01-F97E-A7D8-451E-35838B523039}"/>
              </a:ext>
            </a:extLst>
          </p:cNvPr>
          <p:cNvSpPr/>
          <p:nvPr/>
        </p:nvSpPr>
        <p:spPr>
          <a:xfrm>
            <a:off x="8556072" y="3427699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BA0A7D2-5302-66F1-6948-E3CACB045D38}"/>
              </a:ext>
            </a:extLst>
          </p:cNvPr>
          <p:cNvSpPr/>
          <p:nvPr/>
        </p:nvSpPr>
        <p:spPr>
          <a:xfrm>
            <a:off x="8556071" y="2593185"/>
            <a:ext cx="2764615" cy="584692"/>
          </a:xfrm>
          <a:prstGeom prst="roundRect">
            <a:avLst/>
          </a:prstGeom>
          <a:solidFill>
            <a:schemeClr val="bg1"/>
          </a:solidFill>
          <a:ln w="12700">
            <a:noFill/>
          </a:ln>
          <a:effectLst>
            <a:outerShdw blurRad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828A9D-851E-DCFF-B09F-4A0D0C16EFE6}"/>
              </a:ext>
            </a:extLst>
          </p:cNvPr>
          <p:cNvSpPr txBox="1"/>
          <p:nvPr/>
        </p:nvSpPr>
        <p:spPr>
          <a:xfrm>
            <a:off x="1589705" y="1786063"/>
            <a:ext cx="210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Политики, сценарии и оперативное управление</a:t>
            </a:r>
            <a:endParaRPr lang="en-RU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A21518-ACED-8012-295E-3BD779A4A3FD}"/>
              </a:ext>
            </a:extLst>
          </p:cNvPr>
          <p:cNvSpPr txBox="1"/>
          <p:nvPr/>
        </p:nvSpPr>
        <p:spPr>
          <a:xfrm>
            <a:off x="1589705" y="2619941"/>
            <a:ext cx="210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Установка, обновление и удаление приложений</a:t>
            </a:r>
            <a:endParaRPr lang="en-RU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B6E39B-7DBD-19D2-C3AD-FF6F30E42A66}"/>
              </a:ext>
            </a:extLst>
          </p:cNvPr>
          <p:cNvSpPr txBox="1"/>
          <p:nvPr/>
        </p:nvSpPr>
        <p:spPr>
          <a:xfrm>
            <a:off x="1589704" y="3454229"/>
            <a:ext cx="210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Управление данными на устройствах</a:t>
            </a:r>
            <a:endParaRPr lang="en-RU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32FE98-DCF8-D54D-D3F6-66D2E6D2202A}"/>
              </a:ext>
            </a:extLst>
          </p:cNvPr>
          <p:cNvSpPr txBox="1"/>
          <p:nvPr/>
        </p:nvSpPr>
        <p:spPr>
          <a:xfrm>
            <a:off x="9221797" y="1788636"/>
            <a:ext cx="21044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Контроль состояния и инвентаризация</a:t>
            </a:r>
            <a:endParaRPr lang="en-RU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60D23E-8568-9128-78C5-961EFBA0E64D}"/>
              </a:ext>
            </a:extLst>
          </p:cNvPr>
          <p:cNvSpPr txBox="1"/>
          <p:nvPr/>
        </p:nvSpPr>
        <p:spPr>
          <a:xfrm>
            <a:off x="9221797" y="2623150"/>
            <a:ext cx="210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Настройка служб и приложений</a:t>
            </a:r>
            <a:endParaRPr lang="en-RU" sz="1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C8392B6-0B13-69C6-C632-2D6FA2161EE9}"/>
              </a:ext>
            </a:extLst>
          </p:cNvPr>
          <p:cNvSpPr txBox="1"/>
          <p:nvPr/>
        </p:nvSpPr>
        <p:spPr>
          <a:xfrm>
            <a:off x="9216217" y="3454229"/>
            <a:ext cx="2104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Мониторинг, статистика и отчетность</a:t>
            </a:r>
            <a:endParaRPr lang="en-RU" sz="1400" dirty="0"/>
          </a:p>
        </p:txBody>
      </p: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6B24F90A-EA07-2032-E9C8-1EF7F673D72C}"/>
              </a:ext>
            </a:extLst>
          </p:cNvPr>
          <p:cNvCxnSpPr>
            <a:stCxn id="7" idx="2"/>
            <a:endCxn id="12" idx="0"/>
          </p:cNvCxnSpPr>
          <p:nvPr/>
        </p:nvCxnSpPr>
        <p:spPr>
          <a:xfrm rot="5400000">
            <a:off x="3918011" y="2408032"/>
            <a:ext cx="593410" cy="3820818"/>
          </a:xfrm>
          <a:prstGeom prst="bentConnector3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2206704F-C341-868C-1FD7-95467670D222}"/>
              </a:ext>
            </a:extLst>
          </p:cNvPr>
          <p:cNvCxnSpPr>
            <a:stCxn id="7" idx="2"/>
            <a:endCxn id="14" idx="0"/>
          </p:cNvCxnSpPr>
          <p:nvPr/>
        </p:nvCxnSpPr>
        <p:spPr>
          <a:xfrm rot="16200000" flipH="1">
            <a:off x="7735048" y="2411813"/>
            <a:ext cx="593409" cy="3813254"/>
          </a:xfrm>
          <a:prstGeom prst="bentConnector3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133AC6A-8402-6AA7-C59D-86D75C66F4DD}"/>
              </a:ext>
            </a:extLst>
          </p:cNvPr>
          <p:cNvCxnSpPr>
            <a:endCxn id="13" idx="0"/>
          </p:cNvCxnSpPr>
          <p:nvPr/>
        </p:nvCxnSpPr>
        <p:spPr>
          <a:xfrm>
            <a:off x="6125123" y="4021736"/>
            <a:ext cx="0" cy="59340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F6D45B6E-2309-47DF-7979-BD0871D09F24}"/>
              </a:ext>
            </a:extLst>
          </p:cNvPr>
          <p:cNvGrpSpPr/>
          <p:nvPr/>
        </p:nvGrpSpPr>
        <p:grpSpPr>
          <a:xfrm>
            <a:off x="3852727" y="1589322"/>
            <a:ext cx="4486546" cy="3179713"/>
            <a:chOff x="3852727" y="1761566"/>
            <a:chExt cx="4486546" cy="31797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222A184-D8AC-59E4-1DFF-28F978AD4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3"/>
            <a:stretch>
              <a:fillRect/>
            </a:stretch>
          </p:blipFill>
          <p:spPr>
            <a:xfrm>
              <a:off x="3852727" y="1761566"/>
              <a:ext cx="4486546" cy="317971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EA47AF3-CC20-20F8-CB58-2D893F77D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47"/>
            <a:stretch>
              <a:fillRect/>
            </a:stretch>
          </p:blipFill>
          <p:spPr>
            <a:xfrm>
              <a:off x="4470188" y="1972631"/>
              <a:ext cx="3309873" cy="2221349"/>
            </a:xfrm>
            <a:prstGeom prst="roundRect">
              <a:avLst>
                <a:gd name="adj" fmla="val 1812"/>
              </a:avLst>
            </a:prstGeom>
          </p:spPr>
        </p:pic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9D89AED2-5837-A7DB-A588-0B3450EAD316}"/>
              </a:ext>
            </a:extLst>
          </p:cNvPr>
          <p:cNvSpPr/>
          <p:nvPr/>
        </p:nvSpPr>
        <p:spPr>
          <a:xfrm>
            <a:off x="977254" y="1786063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8FE680C-83CD-F7DF-BB42-636445CDDF51}"/>
              </a:ext>
            </a:extLst>
          </p:cNvPr>
          <p:cNvSpPr/>
          <p:nvPr/>
        </p:nvSpPr>
        <p:spPr>
          <a:xfrm>
            <a:off x="977829" y="2629867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6C00C63-25C3-4930-B34B-4C330B6E3890}"/>
              </a:ext>
            </a:extLst>
          </p:cNvPr>
          <p:cNvSpPr/>
          <p:nvPr/>
        </p:nvSpPr>
        <p:spPr>
          <a:xfrm>
            <a:off x="977254" y="3464381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43FE2BE-C39F-0982-269C-17C3F3A55395}"/>
              </a:ext>
            </a:extLst>
          </p:cNvPr>
          <p:cNvSpPr/>
          <p:nvPr/>
        </p:nvSpPr>
        <p:spPr>
          <a:xfrm>
            <a:off x="8589916" y="1781788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D11C5A4-FB23-E3DB-70ED-11B28ECC67C9}"/>
              </a:ext>
            </a:extLst>
          </p:cNvPr>
          <p:cNvSpPr/>
          <p:nvPr/>
        </p:nvSpPr>
        <p:spPr>
          <a:xfrm>
            <a:off x="8589916" y="2629867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BFFCD25-DB45-0256-EAF1-02F22A086EFA}"/>
              </a:ext>
            </a:extLst>
          </p:cNvPr>
          <p:cNvSpPr/>
          <p:nvPr/>
        </p:nvSpPr>
        <p:spPr>
          <a:xfrm>
            <a:off x="8589916" y="3464381"/>
            <a:ext cx="523220" cy="523220"/>
          </a:xfrm>
          <a:prstGeom prst="ellipse">
            <a:avLst/>
          </a:prstGeom>
          <a:solidFill>
            <a:srgbClr val="53A5E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10B59B14-A7BB-E7D3-F5DE-2E9D42CCC8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83" y="2711309"/>
            <a:ext cx="353569" cy="353569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946917A-9385-CE53-1645-B7744C9067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563" y="1832487"/>
            <a:ext cx="402539" cy="40253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2E80F26-B6BD-28D5-C6DA-771E99504B2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17" y="3563418"/>
            <a:ext cx="325146" cy="325146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FE78C47-6A37-C7FE-C4CE-61DEC971673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100" y="3524593"/>
            <a:ext cx="394852" cy="39485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E306601-0F6C-1A77-3B87-26156CF7689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88" y="1851441"/>
            <a:ext cx="355075" cy="355075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A4F4D72-5EC1-B423-4985-F874E67AEF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147" y="2676442"/>
            <a:ext cx="416805" cy="41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62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Content Placeholder 9">
            <a:extLst>
              <a:ext uri="{FF2B5EF4-FFF2-40B4-BE49-F238E27FC236}">
                <a16:creationId xmlns:a16="http://schemas.microsoft.com/office/drawing/2014/main" id="{AEE32917-8F63-5E23-DD69-1F87B53C2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6B1B78-EFA7-C72C-3A9F-31E0FD1EA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Одна платформа для </a:t>
            </a:r>
            <a:r>
              <a:rPr lang="ru-RU" dirty="0">
                <a:solidFill>
                  <a:srgbClr val="C00000"/>
                </a:solidFill>
              </a:rPr>
              <a:t>ОС Аврора</a:t>
            </a:r>
            <a:r>
              <a:rPr lang="ru-RU" dirty="0"/>
              <a:t>, </a:t>
            </a:r>
            <a:r>
              <a:rPr lang="en-RU" dirty="0">
                <a:solidFill>
                  <a:schemeClr val="accent6">
                    <a:lumMod val="75000"/>
                  </a:schemeClr>
                </a:solidFill>
              </a:rPr>
              <a:t>Android</a:t>
            </a:r>
            <a:r>
              <a:rPr lang="en-RU" dirty="0"/>
              <a:t> и</a:t>
            </a:r>
            <a:r>
              <a:rPr lang="ru-RU" dirty="0"/>
              <a:t> </a:t>
            </a:r>
            <a:r>
              <a:rPr lang="en-US" dirty="0">
                <a:solidFill>
                  <a:srgbClr val="005CD4"/>
                </a:solidFill>
              </a:rPr>
              <a:t>Linux</a:t>
            </a:r>
            <a:endParaRPr lang="en-RU" dirty="0">
              <a:solidFill>
                <a:srgbClr val="005CD4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E6A3A-EF2C-DD49-021F-1503B9454B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Единая модель управления для мобильных устройств и рабочих станций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89D59D-4930-CF74-A786-93953F230DF8}"/>
              </a:ext>
            </a:extLst>
          </p:cNvPr>
          <p:cNvSpPr/>
          <p:nvPr/>
        </p:nvSpPr>
        <p:spPr>
          <a:xfrm>
            <a:off x="233839" y="5266616"/>
            <a:ext cx="11678403" cy="833640"/>
          </a:xfrm>
          <a:prstGeom prst="roundRect">
            <a:avLst/>
          </a:prstGeom>
          <a:noFill/>
          <a:ln w="12700">
            <a:solidFill>
              <a:srgbClr val="53A5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0EDED31-D96E-8FAA-20D7-E24AF4E049EB}"/>
              </a:ext>
            </a:extLst>
          </p:cNvPr>
          <p:cNvSpPr/>
          <p:nvPr/>
        </p:nvSpPr>
        <p:spPr>
          <a:xfrm>
            <a:off x="307467" y="5292016"/>
            <a:ext cx="791433" cy="791433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>
              <a:solidFill>
                <a:srgbClr val="005CD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CD384B-3B45-9E42-13F2-CF9F6AC2C14B}"/>
              </a:ext>
            </a:extLst>
          </p:cNvPr>
          <p:cNvSpPr txBox="1"/>
          <p:nvPr/>
        </p:nvSpPr>
        <p:spPr>
          <a:xfrm>
            <a:off x="1328318" y="5482676"/>
            <a:ext cx="10493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Преимущество</a:t>
            </a:r>
            <a:r>
              <a:rPr lang="ru-RU" sz="1400" dirty="0"/>
              <a:t>: одна консоль и единые процессы для всех ключевых классов устройств</a:t>
            </a:r>
            <a:endParaRPr lang="en-RU" sz="1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8E2D09A-8A5E-3ED5-652B-6C2ADDFDA15D}"/>
              </a:ext>
            </a:extLst>
          </p:cNvPr>
          <p:cNvCxnSpPr/>
          <p:nvPr/>
        </p:nvCxnSpPr>
        <p:spPr>
          <a:xfrm>
            <a:off x="1262492" y="5369863"/>
            <a:ext cx="0" cy="612027"/>
          </a:xfrm>
          <a:prstGeom prst="line">
            <a:avLst/>
          </a:prstGeom>
          <a:ln w="127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76FD006-E244-D4F5-63BB-FBECEA40D8E6}"/>
              </a:ext>
            </a:extLst>
          </p:cNvPr>
          <p:cNvSpPr/>
          <p:nvPr/>
        </p:nvSpPr>
        <p:spPr>
          <a:xfrm>
            <a:off x="279756" y="1337046"/>
            <a:ext cx="3627225" cy="3784950"/>
          </a:xfrm>
          <a:prstGeom prst="roundRect">
            <a:avLst>
              <a:gd name="adj" fmla="val 2534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00A5D6-3862-9890-D6E8-77F5DF13E1BC}"/>
              </a:ext>
            </a:extLst>
          </p:cNvPr>
          <p:cNvSpPr/>
          <p:nvPr/>
        </p:nvSpPr>
        <p:spPr>
          <a:xfrm>
            <a:off x="4282389" y="1337046"/>
            <a:ext cx="3627225" cy="3784950"/>
          </a:xfrm>
          <a:prstGeom prst="roundRect">
            <a:avLst>
              <a:gd name="adj" fmla="val 2153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AC0562A-3439-BAAA-5993-1E701F82D242}"/>
              </a:ext>
            </a:extLst>
          </p:cNvPr>
          <p:cNvSpPr/>
          <p:nvPr/>
        </p:nvSpPr>
        <p:spPr>
          <a:xfrm>
            <a:off x="8285021" y="1337046"/>
            <a:ext cx="3627225" cy="3784950"/>
          </a:xfrm>
          <a:prstGeom prst="roundRect">
            <a:avLst>
              <a:gd name="adj" fmla="val 1771"/>
            </a:avLst>
          </a:prstGeom>
          <a:solidFill>
            <a:schemeClr val="bg1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F588B7-C477-D4F0-E1E9-656286B83D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67" y="1551708"/>
            <a:ext cx="1889071" cy="1384049"/>
          </a:xfrm>
          <a:prstGeom prst="rect">
            <a:avLst/>
          </a:prstGeom>
        </p:spPr>
      </p:pic>
      <p:pic>
        <p:nvPicPr>
          <p:cNvPr id="14" name="Рисунок 6">
            <a:extLst>
              <a:ext uri="{FF2B5EF4-FFF2-40B4-BE49-F238E27FC236}">
                <a16:creationId xmlns:a16="http://schemas.microsoft.com/office/drawing/2014/main" id="{F2096888-8B65-00CF-AB11-2F05BD67A590}"/>
              </a:ext>
            </a:extLst>
          </p:cNvPr>
          <p:cNvPicPr/>
          <p:nvPr/>
        </p:nvPicPr>
        <p:blipFill rotWithShape="1">
          <a:blip r:embed="rId4"/>
          <a:srcRect l="32161" t="14744" r="34813" b="17850"/>
          <a:stretch/>
        </p:blipFill>
        <p:spPr>
          <a:xfrm>
            <a:off x="5046512" y="1520243"/>
            <a:ext cx="661563" cy="1350221"/>
          </a:xfrm>
          <a:prstGeom prst="rect">
            <a:avLst/>
          </a:prstGeom>
          <a:ln w="0">
            <a:noFill/>
          </a:ln>
        </p:spPr>
      </p:pic>
      <p:grpSp>
        <p:nvGrpSpPr>
          <p:cNvPr id="15" name="Группа 1">
            <a:extLst>
              <a:ext uri="{FF2B5EF4-FFF2-40B4-BE49-F238E27FC236}">
                <a16:creationId xmlns:a16="http://schemas.microsoft.com/office/drawing/2014/main" id="{F90AAB5C-855C-A128-4A58-317ED78EEED5}"/>
              </a:ext>
            </a:extLst>
          </p:cNvPr>
          <p:cNvGrpSpPr/>
          <p:nvPr/>
        </p:nvGrpSpPr>
        <p:grpSpPr>
          <a:xfrm>
            <a:off x="8285021" y="1580456"/>
            <a:ext cx="1914557" cy="1359741"/>
            <a:chOff x="1" y="-1"/>
            <a:chExt cx="5207731" cy="3698593"/>
          </a:xfrm>
        </p:grpSpPr>
        <p:sp>
          <p:nvSpPr>
            <p:cNvPr id="16" name="Прямоугольник 12">
              <a:extLst>
                <a:ext uri="{FF2B5EF4-FFF2-40B4-BE49-F238E27FC236}">
                  <a16:creationId xmlns:a16="http://schemas.microsoft.com/office/drawing/2014/main" id="{F670D013-1CE3-3216-B019-BEBB982BBFDA}"/>
                </a:ext>
              </a:extLst>
            </p:cNvPr>
            <p:cNvSpPr/>
            <p:nvPr/>
          </p:nvSpPr>
          <p:spPr>
            <a:xfrm>
              <a:off x="555210" y="304132"/>
              <a:ext cx="4097310" cy="2321480"/>
            </a:xfrm>
            <a:prstGeom prst="rect">
              <a:avLst/>
            </a:prstGeom>
            <a:blipFill rotWithShape="1">
              <a:blip r:embed="rId5"/>
              <a:srcRect/>
              <a:stretch>
                <a:fillRect/>
              </a:stretch>
            </a:blipFill>
            <a:ln w="25400" cap="flat">
              <a:solidFill>
                <a:srgbClr val="21365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17" name="Рисунок 11" descr="Рисунок 11">
              <a:extLst>
                <a:ext uri="{FF2B5EF4-FFF2-40B4-BE49-F238E27FC236}">
                  <a16:creationId xmlns:a16="http://schemas.microsoft.com/office/drawing/2014/main" id="{86E1CFC2-5979-0689-26F4-E7B8A12A8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-1"/>
              <a:ext cx="5207731" cy="3698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F0F9F03-B595-9276-485C-73D8EEBF1C99}"/>
              </a:ext>
            </a:extLst>
          </p:cNvPr>
          <p:cNvSpPr txBox="1"/>
          <p:nvPr/>
        </p:nvSpPr>
        <p:spPr>
          <a:xfrm>
            <a:off x="2196538" y="2054464"/>
            <a:ext cx="1336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Аврора</a:t>
            </a:r>
            <a:endParaRPr lang="en-RU" b="1" dirty="0">
              <a:solidFill>
                <a:srgbClr val="C00000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2BA452A-FF35-A727-03E5-F3E91AF095C1}"/>
              </a:ext>
            </a:extLst>
          </p:cNvPr>
          <p:cNvCxnSpPr/>
          <p:nvPr/>
        </p:nvCxnSpPr>
        <p:spPr>
          <a:xfrm>
            <a:off x="2285999" y="2611500"/>
            <a:ext cx="6788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E0B997B-C8F6-25BB-B4DB-1CC82945EDF9}"/>
              </a:ext>
            </a:extLst>
          </p:cNvPr>
          <p:cNvSpPr txBox="1"/>
          <p:nvPr/>
        </p:nvSpPr>
        <p:spPr>
          <a:xfrm>
            <a:off x="1098900" y="2995617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Доверенная мобильная платформа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9584426-1453-155A-D65F-8F018F9F8BB5}"/>
              </a:ext>
            </a:extLst>
          </p:cNvPr>
          <p:cNvCxnSpPr>
            <a:cxnSpLocks/>
          </p:cNvCxnSpPr>
          <p:nvPr/>
        </p:nvCxnSpPr>
        <p:spPr>
          <a:xfrm>
            <a:off x="498764" y="3685306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8DD90C2-56E8-25B2-4682-95E1B4D82E7E}"/>
              </a:ext>
            </a:extLst>
          </p:cNvPr>
          <p:cNvSpPr txBox="1"/>
          <p:nvPr/>
        </p:nvSpPr>
        <p:spPr>
          <a:xfrm>
            <a:off x="1098900" y="3845326"/>
            <a:ext cx="2434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Нативная интеграция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0AC013D-1381-FA69-D2B4-45608F28CE6A}"/>
              </a:ext>
            </a:extLst>
          </p:cNvPr>
          <p:cNvCxnSpPr>
            <a:cxnSpLocks/>
          </p:cNvCxnSpPr>
          <p:nvPr/>
        </p:nvCxnSpPr>
        <p:spPr>
          <a:xfrm>
            <a:off x="498764" y="4331305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E8C1BE8-E0D0-3FD4-B250-81B25553950E}"/>
              </a:ext>
            </a:extLst>
          </p:cNvPr>
          <p:cNvSpPr txBox="1"/>
          <p:nvPr/>
        </p:nvSpPr>
        <p:spPr>
          <a:xfrm>
            <a:off x="1098899" y="4479591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Защищенные контуры и критические сценарии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E26100-F420-235F-9351-AD4C0E9599A6}"/>
              </a:ext>
            </a:extLst>
          </p:cNvPr>
          <p:cNvSpPr txBox="1"/>
          <p:nvPr/>
        </p:nvSpPr>
        <p:spPr>
          <a:xfrm>
            <a:off x="6212572" y="2036169"/>
            <a:ext cx="1488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Android</a:t>
            </a:r>
            <a:endParaRPr lang="en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C39833B-DC8B-569B-7A9F-31E4CAEA5C08}"/>
              </a:ext>
            </a:extLst>
          </p:cNvPr>
          <p:cNvCxnSpPr/>
          <p:nvPr/>
        </p:nvCxnSpPr>
        <p:spPr>
          <a:xfrm>
            <a:off x="6302033" y="2593205"/>
            <a:ext cx="678873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C6D0635-091F-91BD-D519-D9380D0E88A7}"/>
              </a:ext>
            </a:extLst>
          </p:cNvPr>
          <p:cNvSpPr txBox="1"/>
          <p:nvPr/>
        </p:nvSpPr>
        <p:spPr>
          <a:xfrm>
            <a:off x="5114934" y="2977322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Смартфон, планшет, ТСД, прайс-</a:t>
            </a:r>
            <a:r>
              <a:rPr lang="ru-RU" sz="1400" dirty="0" err="1">
                <a:latin typeface="ALS Hauss Variable Light" pitchFamily="2" charset="0"/>
              </a:rPr>
              <a:t>чеккер</a:t>
            </a:r>
            <a:r>
              <a:rPr lang="ru-RU" sz="1400" dirty="0">
                <a:latin typeface="ALS Hauss Variable Light" pitchFamily="2" charset="0"/>
              </a:rPr>
              <a:t>, </a:t>
            </a:r>
            <a:r>
              <a:rPr lang="ru-RU" sz="1400" dirty="0" err="1">
                <a:latin typeface="ALS Hauss Variable Light" pitchFamily="2" charset="0"/>
              </a:rPr>
              <a:t>P</a:t>
            </a:r>
            <a:r>
              <a:rPr lang="en-US" sz="1400" dirty="0">
                <a:latin typeface="ALS Hauss Variable Light" pitchFamily="2" charset="0"/>
              </a:rPr>
              <a:t>OS</a:t>
            </a:r>
            <a:r>
              <a:rPr lang="ru-RU" sz="1400" dirty="0">
                <a:latin typeface="ALS Hauss Variable Light" pitchFamily="2" charset="0"/>
              </a:rPr>
              <a:t> и др.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806AF1-5CDD-6D0C-F8E4-15DA4600D199}"/>
              </a:ext>
            </a:extLst>
          </p:cNvPr>
          <p:cNvCxnSpPr>
            <a:cxnSpLocks/>
          </p:cNvCxnSpPr>
          <p:nvPr/>
        </p:nvCxnSpPr>
        <p:spPr>
          <a:xfrm>
            <a:off x="4514798" y="3667011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DB3C400-17BD-A14B-C68B-5B6347AE5BDA}"/>
              </a:ext>
            </a:extLst>
          </p:cNvPr>
          <p:cNvSpPr txBox="1"/>
          <p:nvPr/>
        </p:nvSpPr>
        <p:spPr>
          <a:xfrm>
            <a:off x="5114932" y="3730490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Режим Киоска и удаленное подключение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0953E5F-2AFB-528D-F069-02DAAC5E99D9}"/>
              </a:ext>
            </a:extLst>
          </p:cNvPr>
          <p:cNvCxnSpPr>
            <a:cxnSpLocks/>
          </p:cNvCxnSpPr>
          <p:nvPr/>
        </p:nvCxnSpPr>
        <p:spPr>
          <a:xfrm>
            <a:off x="4514798" y="4313010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29B0F97-CB26-898A-7C99-864A4C0CD31D}"/>
              </a:ext>
            </a:extLst>
          </p:cNvPr>
          <p:cNvSpPr txBox="1"/>
          <p:nvPr/>
        </p:nvSpPr>
        <p:spPr>
          <a:xfrm>
            <a:off x="5114933" y="4461296"/>
            <a:ext cx="2586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LS Hauss Variable Light" pitchFamily="2" charset="0"/>
              </a:rPr>
              <a:t>Root-</a:t>
            </a:r>
            <a:r>
              <a:rPr lang="ru-RU" sz="1400" dirty="0">
                <a:latin typeface="ALS Hauss Variable Light" pitchFamily="2" charset="0"/>
              </a:rPr>
              <a:t>контроль, шифрование, авто-блокировка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F00331-D552-9B8D-A3EE-63D44B4C0059}"/>
              </a:ext>
            </a:extLst>
          </p:cNvPr>
          <p:cNvSpPr txBox="1"/>
          <p:nvPr/>
        </p:nvSpPr>
        <p:spPr>
          <a:xfrm>
            <a:off x="10215204" y="2040606"/>
            <a:ext cx="1336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5CD4"/>
                </a:solidFill>
              </a:rPr>
              <a:t>Linux</a:t>
            </a:r>
            <a:endParaRPr lang="en-RU" b="1" dirty="0">
              <a:solidFill>
                <a:srgbClr val="005CD4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F5CBAC4-FBED-3C3D-D768-720FE6C2AFA5}"/>
              </a:ext>
            </a:extLst>
          </p:cNvPr>
          <p:cNvCxnSpPr/>
          <p:nvPr/>
        </p:nvCxnSpPr>
        <p:spPr>
          <a:xfrm>
            <a:off x="10304665" y="2597642"/>
            <a:ext cx="678873" cy="0"/>
          </a:xfrm>
          <a:prstGeom prst="line">
            <a:avLst/>
          </a:prstGeom>
          <a:ln w="38100">
            <a:solidFill>
              <a:srgbClr val="005C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2CDE3B4-10A5-52B1-716A-296F69313B4D}"/>
              </a:ext>
            </a:extLst>
          </p:cNvPr>
          <p:cNvSpPr txBox="1"/>
          <p:nvPr/>
        </p:nvSpPr>
        <p:spPr>
          <a:xfrm>
            <a:off x="9117566" y="2981759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>
                <a:latin typeface="ALS Hauss Variable Light" pitchFamily="2" charset="0"/>
              </a:rPr>
              <a:t>АстраЛинукс</a:t>
            </a:r>
            <a:r>
              <a:rPr lang="ru-RU" sz="1400" dirty="0">
                <a:latin typeface="ALS Hauss Variable Light" pitchFamily="2" charset="0"/>
              </a:rPr>
              <a:t>, </a:t>
            </a:r>
            <a:r>
              <a:rPr lang="ru-RU" sz="1400" dirty="0" err="1">
                <a:latin typeface="ALS Hauss Variable Light" pitchFamily="2" charset="0"/>
              </a:rPr>
              <a:t>АльтЛинукс</a:t>
            </a:r>
            <a:r>
              <a:rPr lang="ru-RU" sz="1400" dirty="0">
                <a:latin typeface="ALS Hauss Variable Light" pitchFamily="2" charset="0"/>
              </a:rPr>
              <a:t>, РЭДОС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1A51E49-A731-90B1-8AD1-4DFAB62D655A}"/>
              </a:ext>
            </a:extLst>
          </p:cNvPr>
          <p:cNvCxnSpPr>
            <a:cxnSpLocks/>
          </p:cNvCxnSpPr>
          <p:nvPr/>
        </p:nvCxnSpPr>
        <p:spPr>
          <a:xfrm>
            <a:off x="8517430" y="3671448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8812B3D-5AF6-CA98-3100-A1F8BCA37236}"/>
              </a:ext>
            </a:extLst>
          </p:cNvPr>
          <p:cNvSpPr txBox="1"/>
          <p:nvPr/>
        </p:nvSpPr>
        <p:spPr>
          <a:xfrm>
            <a:off x="9117565" y="3831468"/>
            <a:ext cx="2704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Управление конфигурациями</a:t>
            </a:r>
            <a:endParaRPr lang="en-RU" sz="1400" dirty="0">
              <a:latin typeface="ALS Hauss Variable Light" pitchFamily="2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2A792DA-0FCD-C2D2-B751-525B1E77DB6C}"/>
              </a:ext>
            </a:extLst>
          </p:cNvPr>
          <p:cNvCxnSpPr>
            <a:cxnSpLocks/>
          </p:cNvCxnSpPr>
          <p:nvPr/>
        </p:nvCxnSpPr>
        <p:spPr>
          <a:xfrm>
            <a:off x="8517430" y="4317447"/>
            <a:ext cx="318654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52C3160A-CE2C-6694-B8DC-B782AEF0DE61}"/>
              </a:ext>
            </a:extLst>
          </p:cNvPr>
          <p:cNvSpPr txBox="1"/>
          <p:nvPr/>
        </p:nvSpPr>
        <p:spPr>
          <a:xfrm>
            <a:off x="9117565" y="4465733"/>
            <a:ext cx="243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LS Hauss Variable Light" pitchFamily="2" charset="0"/>
              </a:rPr>
              <a:t>Доставка файлов и исполнение скриптов</a:t>
            </a:r>
            <a:endParaRPr lang="en-RU" sz="1400" dirty="0">
              <a:latin typeface="ALS Hauss Variable Light" pitchFamily="2" charset="0"/>
            </a:endParaRPr>
          </a:p>
        </p:txBody>
      </p:sp>
      <p:pic>
        <p:nvPicPr>
          <p:cNvPr id="42" name="Рисунок 6" descr="Рисунок 6">
            <a:extLst>
              <a:ext uri="{FF2B5EF4-FFF2-40B4-BE49-F238E27FC236}">
                <a16:creationId xmlns:a16="http://schemas.microsoft.com/office/drawing/2014/main" id="{4AF86407-FA50-31CC-5526-C82C541A49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2387" y="1592965"/>
            <a:ext cx="683753" cy="1260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BDD1083-3DD5-03DC-926A-A2BC4B7F646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97" y="3001167"/>
            <a:ext cx="468079" cy="46807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A3DD9A4-015B-3017-4E95-40D0BFC68A1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52" y="3775836"/>
            <a:ext cx="406400" cy="4064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20EA08F-8421-10FE-704D-807AF483CBD3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55" y="4434856"/>
            <a:ext cx="499262" cy="49926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2EE21F9-AC7C-D196-D15D-853ED919078E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912" y="3025915"/>
            <a:ext cx="456600" cy="4566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83DF059-6C73-35A6-8EAE-82BDDB564DEE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998" y="3719822"/>
            <a:ext cx="518428" cy="5184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7FB3BE2-56E5-3DC8-040C-569B44CAAF07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019" y="4460396"/>
            <a:ext cx="525020" cy="52502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DAE5DE6-4809-97AF-D1EC-93896705845B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343" y="3799052"/>
            <a:ext cx="393804" cy="39380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A132AD4-0C65-3A76-5CF3-85F11143ABB9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6" y="3007271"/>
            <a:ext cx="504158" cy="50415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7765289-FAB4-DD01-CE46-582E0AD38B68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166" y="4459288"/>
            <a:ext cx="504158" cy="50415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446CD0C6-202A-858A-3868-9BF25F3F0C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34" y="5353819"/>
            <a:ext cx="618328" cy="6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87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B3871-CC6B-C55B-3986-97E61A489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9">
            <a:extLst>
              <a:ext uri="{FF2B5EF4-FFF2-40B4-BE49-F238E27FC236}">
                <a16:creationId xmlns:a16="http://schemas.microsoft.com/office/drawing/2014/main" id="{E43FB750-A23A-A052-2FCF-7AE20850A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FC6FE0-287A-1B26-A97B-939C6CDD3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Ключевые преимущества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766E6-EC3E-18A7-CA45-1BD1600034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Что доступно организациям, внедрившим Аврора Центр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9E37EFC-752A-67C4-9A06-FAD40F9EE36B}"/>
              </a:ext>
            </a:extLst>
          </p:cNvPr>
          <p:cNvSpPr/>
          <p:nvPr/>
        </p:nvSpPr>
        <p:spPr>
          <a:xfrm>
            <a:off x="238487" y="1560696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B3DF179-B060-DE0C-EA60-9EE28C6A689A}"/>
              </a:ext>
            </a:extLst>
          </p:cNvPr>
          <p:cNvSpPr/>
          <p:nvPr/>
        </p:nvSpPr>
        <p:spPr>
          <a:xfrm>
            <a:off x="4210938" y="1560695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806DF53-1A1D-2694-3BDB-C9D229456D9F}"/>
              </a:ext>
            </a:extLst>
          </p:cNvPr>
          <p:cNvSpPr/>
          <p:nvPr/>
        </p:nvSpPr>
        <p:spPr>
          <a:xfrm>
            <a:off x="8186088" y="1582221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E7BE416-E5BB-D218-4497-43ECFE30A72C}"/>
              </a:ext>
            </a:extLst>
          </p:cNvPr>
          <p:cNvSpPr/>
          <p:nvPr/>
        </p:nvSpPr>
        <p:spPr>
          <a:xfrm>
            <a:off x="2122199" y="3692194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7E16CED-2F55-62DD-F2B1-992ED31A4EFB}"/>
              </a:ext>
            </a:extLst>
          </p:cNvPr>
          <p:cNvSpPr/>
          <p:nvPr/>
        </p:nvSpPr>
        <p:spPr>
          <a:xfrm>
            <a:off x="6299678" y="3692194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2BB4EC-05EA-FB15-2A62-33200168A19E}"/>
              </a:ext>
            </a:extLst>
          </p:cNvPr>
          <p:cNvSpPr txBox="1"/>
          <p:nvPr/>
        </p:nvSpPr>
        <p:spPr>
          <a:xfrm>
            <a:off x="2122199" y="1582221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Быстрый ввод в эксплуатацию</a:t>
            </a:r>
            <a:endParaRPr lang="en-RU" sz="16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A67219-86D7-00A2-38C0-54B16A1CF056}"/>
              </a:ext>
            </a:extLst>
          </p:cNvPr>
          <p:cNvSpPr txBox="1"/>
          <p:nvPr/>
        </p:nvSpPr>
        <p:spPr>
          <a:xfrm>
            <a:off x="2122199" y="2196359"/>
            <a:ext cx="1885061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Быстрый ввод в эксплуатацию парка любого размера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Автоматизация настроек, подключений и приложений в один клик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6700D8-64BB-5FBC-DA3A-5A036AE57B1F}"/>
              </a:ext>
            </a:extLst>
          </p:cNvPr>
          <p:cNvSpPr txBox="1"/>
          <p:nvPr/>
        </p:nvSpPr>
        <p:spPr>
          <a:xfrm>
            <a:off x="6096000" y="1582221"/>
            <a:ext cx="18850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Замена </a:t>
            </a:r>
            <a:r>
              <a:rPr lang="ru-RU" sz="1600" b="1" dirty="0" err="1"/>
              <a:t>S</a:t>
            </a:r>
            <a:r>
              <a:rPr lang="en-US" sz="1600" b="1" dirty="0"/>
              <a:t>CCM</a:t>
            </a:r>
            <a:endParaRPr lang="en-RU" sz="1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CE3CC5-C043-D9CC-B9EB-27E57C3E3FEF}"/>
              </a:ext>
            </a:extLst>
          </p:cNvPr>
          <p:cNvSpPr txBox="1"/>
          <p:nvPr/>
        </p:nvSpPr>
        <p:spPr>
          <a:xfrm>
            <a:off x="6096000" y="2196359"/>
            <a:ext cx="1885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Администратор управляет тысячами разных устройств из одной консоли: политики, приложения, конфигурации и т.д.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C0A74D-B406-3FDD-29CF-DE5A585F6FA3}"/>
              </a:ext>
            </a:extLst>
          </p:cNvPr>
          <p:cNvSpPr txBox="1"/>
          <p:nvPr/>
        </p:nvSpPr>
        <p:spPr>
          <a:xfrm>
            <a:off x="10083171" y="1582221"/>
            <a:ext cx="1885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Корпоративный магазин приложений</a:t>
            </a:r>
            <a:endParaRPr lang="en-RU" sz="14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797C95-F3B1-EFC2-C490-B868BB84874D}"/>
              </a:ext>
            </a:extLst>
          </p:cNvPr>
          <p:cNvSpPr txBox="1"/>
          <p:nvPr/>
        </p:nvSpPr>
        <p:spPr>
          <a:xfrm>
            <a:off x="10083171" y="2096343"/>
            <a:ext cx="188506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Работает в закрытом корпоративном контуре</a:t>
            </a:r>
            <a:r>
              <a:rPr lang="en-US" sz="1100" dirty="0">
                <a:latin typeface="ALS Hauss Variable Light" pitchFamily="2" charset="0"/>
              </a:rPr>
              <a:t>;</a:t>
            </a:r>
            <a:endParaRPr lang="ru-RU" sz="1100" dirty="0">
              <a:latin typeface="ALS Hauss Variable Light" pitchFamily="2" charset="0"/>
            </a:endParaRP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Только доверенные приложения</a:t>
            </a:r>
            <a:r>
              <a:rPr lang="en-US" sz="1100" dirty="0">
                <a:latin typeface="ALS Hauss Variable Light" pitchFamily="2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Полный контроль над жизненным циклом приложений.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B43426-2D78-22C1-EA36-4AF65E4A7517}"/>
              </a:ext>
            </a:extLst>
          </p:cNvPr>
          <p:cNvSpPr txBox="1"/>
          <p:nvPr/>
        </p:nvSpPr>
        <p:spPr>
          <a:xfrm>
            <a:off x="3782378" y="3723523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/>
              <a:t>Многоарендность</a:t>
            </a:r>
            <a:r>
              <a:rPr lang="ru-RU" sz="1600" b="1" dirty="0"/>
              <a:t> (</a:t>
            </a:r>
            <a:r>
              <a:rPr lang="en-US" sz="1600" b="1" dirty="0"/>
              <a:t>multitenant)</a:t>
            </a:r>
            <a:endParaRPr lang="en-RU" sz="16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4E7F5F-ADA1-EF15-3182-D8BD744AAD13}"/>
              </a:ext>
            </a:extLst>
          </p:cNvPr>
          <p:cNvSpPr txBox="1"/>
          <p:nvPr/>
        </p:nvSpPr>
        <p:spPr>
          <a:xfrm>
            <a:off x="3782378" y="4251933"/>
            <a:ext cx="188506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Разделяйте управление парком по округам</a:t>
            </a:r>
            <a:r>
              <a:rPr lang="en-US" sz="1100" dirty="0">
                <a:latin typeface="ALS Hauss Variable Light" pitchFamily="2" charset="0"/>
              </a:rPr>
              <a:t>;</a:t>
            </a:r>
            <a:endParaRPr lang="ru-RU" sz="1100" dirty="0">
              <a:latin typeface="ALS Hauss Variable Light" pitchFamily="2" charset="0"/>
            </a:endParaRP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Один сервер</a:t>
            </a:r>
            <a:r>
              <a:rPr lang="en-US" sz="1100" dirty="0">
                <a:latin typeface="ALS Hauss Variable Light" pitchFamily="2" charset="0"/>
              </a:rPr>
              <a:t> – </a:t>
            </a:r>
            <a:r>
              <a:rPr lang="ru-RU" sz="1100" dirty="0">
                <a:latin typeface="ALS Hauss Variable Light" pitchFamily="2" charset="0"/>
              </a:rPr>
              <a:t>более 300 тенантов</a:t>
            </a:r>
            <a:r>
              <a:rPr lang="en-US" sz="1100" dirty="0">
                <a:latin typeface="ALS Hauss Variable Light" pitchFamily="2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Пользователи, устройства и политики не смешиваются.</a:t>
            </a:r>
            <a:endParaRPr lang="en-RU" sz="1100" dirty="0">
              <a:latin typeface="ALS Hauss Variable Light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775BFB-78A1-71DD-9C27-C4A5799EECBE}"/>
              </a:ext>
            </a:extLst>
          </p:cNvPr>
          <p:cNvSpPr txBox="1"/>
          <p:nvPr/>
        </p:nvSpPr>
        <p:spPr>
          <a:xfrm>
            <a:off x="8184740" y="3709235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Сервис</a:t>
            </a:r>
            <a:r>
              <a:rPr lang="en-US" sz="1600" b="1" dirty="0"/>
              <a:t> </a:t>
            </a:r>
            <a:r>
              <a:rPr lang="ru-RU" sz="1600" b="1" dirty="0"/>
              <a:t>(</a:t>
            </a:r>
            <a:r>
              <a:rPr lang="en-US" sz="1600" b="1" dirty="0"/>
              <a:t>PUSH)</a:t>
            </a:r>
            <a:r>
              <a:rPr lang="ru-RU" sz="1600" b="1" dirty="0"/>
              <a:t> уведомлений</a:t>
            </a:r>
            <a:endParaRPr lang="en-RU" sz="16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728EBEB-A8DB-AB1A-D492-5BA86690C936}"/>
              </a:ext>
            </a:extLst>
          </p:cNvPr>
          <p:cNvSpPr txBox="1"/>
          <p:nvPr/>
        </p:nvSpPr>
        <p:spPr>
          <a:xfrm>
            <a:off x="8184740" y="4251933"/>
            <a:ext cx="188506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Собственный сервис уведомлений (</a:t>
            </a:r>
            <a:r>
              <a:rPr lang="en-US" sz="1100" dirty="0">
                <a:latin typeface="ALS Hauss Variable Light" pitchFamily="2" charset="0"/>
              </a:rPr>
              <a:t>PUSH);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Цифровая независимость</a:t>
            </a:r>
            <a:r>
              <a:rPr lang="en-US" sz="1100" dirty="0">
                <a:latin typeface="ALS Hauss Variable Light" pitchFamily="2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latin typeface="ALS Hauss Variable Light" pitchFamily="2" charset="0"/>
              </a:rPr>
              <a:t>Мгновенная доставка сообщений и обновление статусов.</a:t>
            </a:r>
            <a:endParaRPr lang="en-RU" sz="1100" dirty="0">
              <a:latin typeface="ALS Hauss Variable Ligh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085262-3DFE-06BA-D51C-B51EEFFB6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047" y="3692194"/>
            <a:ext cx="3086325" cy="20575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63AD80-3426-28B9-B680-04190049D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304" y="3893319"/>
            <a:ext cx="2756280" cy="1837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06D0CE-AA4E-EAD6-8ABF-7BF49578A6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002" y="1608660"/>
            <a:ext cx="3086326" cy="20575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EDF1B8-939A-0CA2-8257-9961DA6C6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265" y="1658888"/>
            <a:ext cx="2684389" cy="17895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69C4D0-714D-5065-00EB-08FB081EDF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583" y="1432612"/>
            <a:ext cx="3363218" cy="224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1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C4653906-CF91-65AE-7D13-350DE878D3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EB7F85-AC03-625B-CBE2-44401E07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U" dirty="0"/>
              <a:t>Аврора Центр подходит для разных моделей эксплуатации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DEBB9-939E-E3F5-0FC7-FB4C57DA48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4815" y="1424427"/>
            <a:ext cx="11722370" cy="344488"/>
          </a:xfrm>
        </p:spPr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Проекты, где важны централизованное управление, безопасность и масштабирование</a:t>
            </a:r>
            <a:endParaRPr lang="en-RU" sz="1400" dirty="0">
              <a:latin typeface="ALS Hauss Variable Light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4D8E16-C374-04E7-E1C8-F609CCCBC9D3}"/>
              </a:ext>
            </a:extLst>
          </p:cNvPr>
          <p:cNvGrpSpPr/>
          <p:nvPr/>
        </p:nvGrpSpPr>
        <p:grpSpPr>
          <a:xfrm>
            <a:off x="208471" y="2645720"/>
            <a:ext cx="5133068" cy="2729844"/>
            <a:chOff x="208471" y="2645720"/>
            <a:chExt cx="5133068" cy="2729844"/>
          </a:xfrm>
          <a:gradFill flip="none" rotWithShape="1">
            <a:gsLst>
              <a:gs pos="0">
                <a:schemeClr val="accent5">
                  <a:lumMod val="0"/>
                </a:schemeClr>
              </a:gs>
              <a:gs pos="100000">
                <a:srgbClr val="005CD4"/>
              </a:gs>
            </a:gsLst>
            <a:lin ang="18900000" scaled="1"/>
            <a:tileRect/>
          </a:gradFill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6D0C799-6F5A-F604-2CD8-2FFD4C47BB3B}"/>
                </a:ext>
              </a:extLst>
            </p:cNvPr>
            <p:cNvSpPr/>
            <p:nvPr/>
          </p:nvSpPr>
          <p:spPr>
            <a:xfrm>
              <a:off x="208471" y="2645720"/>
              <a:ext cx="1177637" cy="2729844"/>
            </a:xfrm>
            <a:prstGeom prst="roundRect">
              <a:avLst>
                <a:gd name="adj" fmla="val 46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82252AB-34DD-61CF-DE0A-DCAD6E41240E}"/>
                </a:ext>
              </a:extLst>
            </p:cNvPr>
            <p:cNvSpPr/>
            <p:nvPr/>
          </p:nvSpPr>
          <p:spPr>
            <a:xfrm>
              <a:off x="1526948" y="2645720"/>
              <a:ext cx="1177637" cy="2729844"/>
            </a:xfrm>
            <a:prstGeom prst="roundRect">
              <a:avLst>
                <a:gd name="adj" fmla="val 46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8C66D78-72F3-8096-A1D9-F7A70263A2B8}"/>
                </a:ext>
              </a:extLst>
            </p:cNvPr>
            <p:cNvSpPr/>
            <p:nvPr/>
          </p:nvSpPr>
          <p:spPr>
            <a:xfrm>
              <a:off x="2845425" y="2645720"/>
              <a:ext cx="1177637" cy="2729844"/>
            </a:xfrm>
            <a:prstGeom prst="roundRect">
              <a:avLst>
                <a:gd name="adj" fmla="val 28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1F4259A2-613E-098D-C549-5276B9530CB6}"/>
                </a:ext>
              </a:extLst>
            </p:cNvPr>
            <p:cNvSpPr/>
            <p:nvPr/>
          </p:nvSpPr>
          <p:spPr>
            <a:xfrm>
              <a:off x="4163902" y="2645720"/>
              <a:ext cx="1177637" cy="2729844"/>
            </a:xfrm>
            <a:prstGeom prst="roundRect">
              <a:avLst>
                <a:gd name="adj" fmla="val 557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</p:grp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327C63-AF3B-3691-D909-79A991896413}"/>
              </a:ext>
            </a:extLst>
          </p:cNvPr>
          <p:cNvSpPr/>
          <p:nvPr/>
        </p:nvSpPr>
        <p:spPr>
          <a:xfrm>
            <a:off x="5482379" y="1883718"/>
            <a:ext cx="2064329" cy="4253843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17E2F14-388C-2E8C-2854-377C02735C6C}"/>
              </a:ext>
            </a:extLst>
          </p:cNvPr>
          <p:cNvSpPr/>
          <p:nvPr/>
        </p:nvSpPr>
        <p:spPr>
          <a:xfrm>
            <a:off x="7687548" y="1883719"/>
            <a:ext cx="2064329" cy="4253843"/>
          </a:xfrm>
          <a:prstGeom prst="roundRect">
            <a:avLst>
              <a:gd name="adj" fmla="val 5066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45DC61E-8B18-F28B-359C-1F3B3D1B84F5}"/>
              </a:ext>
            </a:extLst>
          </p:cNvPr>
          <p:cNvSpPr/>
          <p:nvPr/>
        </p:nvSpPr>
        <p:spPr>
          <a:xfrm>
            <a:off x="9892718" y="1883719"/>
            <a:ext cx="2064329" cy="4253843"/>
          </a:xfrm>
          <a:prstGeom prst="roundRect">
            <a:avLst>
              <a:gd name="adj" fmla="val 4011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8F2893-8BFD-2C97-A2B6-9CB403BC2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0" y="2743116"/>
            <a:ext cx="1016000" cy="1016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A15B82-3777-E77F-CCE5-F293555A89D6}"/>
              </a:ext>
            </a:extLst>
          </p:cNvPr>
          <p:cNvSpPr txBox="1"/>
          <p:nvPr/>
        </p:nvSpPr>
        <p:spPr>
          <a:xfrm>
            <a:off x="208470" y="3759291"/>
            <a:ext cx="1177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Госсектор</a:t>
            </a:r>
            <a:endParaRPr lang="en-RU" sz="16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8C7E63-D23A-A963-D0AF-148269695DD2}"/>
              </a:ext>
            </a:extLst>
          </p:cNvPr>
          <p:cNvSpPr txBox="1"/>
          <p:nvPr/>
        </p:nvSpPr>
        <p:spPr>
          <a:xfrm>
            <a:off x="208469" y="4274170"/>
            <a:ext cx="1177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</a:rPr>
              <a:t>Органы власти и госучреждения</a:t>
            </a:r>
            <a:endParaRPr lang="en-RU" sz="11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C4D3A0-BDE8-F965-BC01-2E482211F1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844" y="2844716"/>
            <a:ext cx="812800" cy="812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B7F786-588A-29C4-6EE2-20DD394B3C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295" y="2693730"/>
            <a:ext cx="860772" cy="8607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D8C7815-0AB7-9CB6-EA72-E0AF86F9C2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510" y="2802589"/>
            <a:ext cx="834145" cy="8341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55B6A81-66AF-26DF-440E-35A2E7C80054}"/>
              </a:ext>
            </a:extLst>
          </p:cNvPr>
          <p:cNvSpPr txBox="1"/>
          <p:nvPr/>
        </p:nvSpPr>
        <p:spPr>
          <a:xfrm>
            <a:off x="1504512" y="3786221"/>
            <a:ext cx="12600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chemeClr val="bg1"/>
                </a:solidFill>
              </a:rPr>
              <a:t>Промышленность</a:t>
            </a:r>
            <a:endParaRPr lang="en-RU" sz="105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0FC3D0-AC9E-BDBE-63E6-3ADD514485AE}"/>
              </a:ext>
            </a:extLst>
          </p:cNvPr>
          <p:cNvSpPr txBox="1"/>
          <p:nvPr/>
        </p:nvSpPr>
        <p:spPr>
          <a:xfrm>
            <a:off x="1462946" y="4274170"/>
            <a:ext cx="13151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</a:rPr>
              <a:t>Производственные и технологические компании</a:t>
            </a:r>
            <a:endParaRPr lang="en-RU" sz="105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752A75-83B4-633A-A1B1-D442639C7DBC}"/>
              </a:ext>
            </a:extLst>
          </p:cNvPr>
          <p:cNvSpPr txBox="1"/>
          <p:nvPr/>
        </p:nvSpPr>
        <p:spPr>
          <a:xfrm>
            <a:off x="2819665" y="3779042"/>
            <a:ext cx="1177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Финансы</a:t>
            </a:r>
            <a:endParaRPr lang="en-RU" sz="16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3F2CE9-C471-4BD6-0258-77533351B1BD}"/>
              </a:ext>
            </a:extLst>
          </p:cNvPr>
          <p:cNvSpPr txBox="1"/>
          <p:nvPr/>
        </p:nvSpPr>
        <p:spPr>
          <a:xfrm>
            <a:off x="2845424" y="4283545"/>
            <a:ext cx="11776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</a:rPr>
              <a:t>Банки, страховые и финансовые организации</a:t>
            </a:r>
            <a:endParaRPr lang="en-RU" sz="105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CF3B83-12E6-1F5D-6556-1C5A1700FE7A}"/>
              </a:ext>
            </a:extLst>
          </p:cNvPr>
          <p:cNvSpPr txBox="1"/>
          <p:nvPr/>
        </p:nvSpPr>
        <p:spPr>
          <a:xfrm>
            <a:off x="4163901" y="3671320"/>
            <a:ext cx="1177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Логистика и ритейл</a:t>
            </a:r>
            <a:endParaRPr lang="en-RU" sz="14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F9C526A-03C2-9CAC-E3D7-0E5A87EF4E2E}"/>
              </a:ext>
            </a:extLst>
          </p:cNvPr>
          <p:cNvSpPr txBox="1"/>
          <p:nvPr/>
        </p:nvSpPr>
        <p:spPr>
          <a:xfrm>
            <a:off x="4163901" y="4283545"/>
            <a:ext cx="11776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chemeClr val="bg1"/>
                </a:solidFill>
              </a:rPr>
              <a:t>Транспорт, доставка и розничные сети</a:t>
            </a:r>
            <a:endParaRPr lang="en-RU" sz="1100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8B5A12E-BAD9-176E-926A-B2ABFD4127CA}"/>
              </a:ext>
            </a:extLst>
          </p:cNvPr>
          <p:cNvSpPr/>
          <p:nvPr/>
        </p:nvSpPr>
        <p:spPr>
          <a:xfrm>
            <a:off x="5584371" y="2053127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  <a:endParaRPr lang="en-RU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05F0666-CB6D-BE9F-326A-BB0018F45D87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275" y="2053127"/>
            <a:ext cx="904537" cy="90453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809932E-502F-0662-7925-3516F108FAB7}"/>
              </a:ext>
            </a:extLst>
          </p:cNvPr>
          <p:cNvSpPr txBox="1"/>
          <p:nvPr/>
        </p:nvSpPr>
        <p:spPr>
          <a:xfrm>
            <a:off x="5389733" y="2928538"/>
            <a:ext cx="2156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Мобильные рабочие места</a:t>
            </a:r>
            <a:endParaRPr lang="en-RU" sz="16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0FA6DF0-A052-0E92-CE2A-79E850A5BB7A}"/>
              </a:ext>
            </a:extLst>
          </p:cNvPr>
          <p:cNvSpPr txBox="1"/>
          <p:nvPr/>
        </p:nvSpPr>
        <p:spPr>
          <a:xfrm>
            <a:off x="5482379" y="3484810"/>
            <a:ext cx="2064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Централизованное управление мобильными устройствами и приложениями полевых сотрудников</a:t>
            </a:r>
            <a:endParaRPr lang="en-RU" sz="1000" dirty="0">
              <a:latin typeface="ALS Hauss Variable Light" pitchFamily="2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40ECD58-F67F-26DC-DEFF-C32A8FA17D0E}"/>
              </a:ext>
            </a:extLst>
          </p:cNvPr>
          <p:cNvCxnSpPr/>
          <p:nvPr/>
        </p:nvCxnSpPr>
        <p:spPr>
          <a:xfrm>
            <a:off x="5584371" y="4391696"/>
            <a:ext cx="1769466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260F873-9F09-FCBB-1432-B31C4C4CD646}"/>
              </a:ext>
            </a:extLst>
          </p:cNvPr>
          <p:cNvSpPr txBox="1"/>
          <p:nvPr/>
        </p:nvSpPr>
        <p:spPr>
          <a:xfrm>
            <a:off x="6062275" y="4443550"/>
            <a:ext cx="1484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Политики и приложения по ролям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4F0197-ABB4-C01E-726B-12CA5769D6E9}"/>
              </a:ext>
            </a:extLst>
          </p:cNvPr>
          <p:cNvSpPr txBox="1"/>
          <p:nvPr/>
        </p:nvSpPr>
        <p:spPr>
          <a:xfrm>
            <a:off x="6058640" y="4925662"/>
            <a:ext cx="14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Безопасность корпоративных данных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4B50AB-2A32-9A50-6712-57D2F892D4AF}"/>
              </a:ext>
            </a:extLst>
          </p:cNvPr>
          <p:cNvSpPr txBox="1"/>
          <p:nvPr/>
        </p:nvSpPr>
        <p:spPr>
          <a:xfrm>
            <a:off x="6055004" y="5561663"/>
            <a:ext cx="14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Быстрое подключение и масштабирование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9A5657F-7DC1-5082-1BEA-212653CDE1ED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371" y="4466067"/>
            <a:ext cx="355075" cy="35507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552BEAB-32C9-D7E1-79FA-7B4E74E25B45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370" y="5025123"/>
            <a:ext cx="355076" cy="35507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E2B2895-90BE-E546-CE8C-BAC8B7FF79A6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24" y="5654453"/>
            <a:ext cx="369679" cy="369679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48E36AC9-4291-9E71-D3C5-C00C1679E47E}"/>
              </a:ext>
            </a:extLst>
          </p:cNvPr>
          <p:cNvSpPr/>
          <p:nvPr/>
        </p:nvSpPr>
        <p:spPr>
          <a:xfrm>
            <a:off x="7781715" y="2053127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  <a:endParaRPr lang="en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3C2AC7-C983-EF38-7DC5-3C279AB9EEBC}"/>
              </a:ext>
            </a:extLst>
          </p:cNvPr>
          <p:cNvSpPr txBox="1"/>
          <p:nvPr/>
        </p:nvSpPr>
        <p:spPr>
          <a:xfrm>
            <a:off x="7587077" y="2928538"/>
            <a:ext cx="2156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Рабочие станции на </a:t>
            </a:r>
            <a:r>
              <a:rPr lang="ru-RU" sz="1600" b="1" dirty="0" err="1"/>
              <a:t>L</a:t>
            </a:r>
            <a:r>
              <a:rPr lang="en-US" sz="1600" b="1" dirty="0" err="1"/>
              <a:t>inux</a:t>
            </a:r>
            <a:endParaRPr lang="en-RU" sz="16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5D71D71-DCF6-6B2A-1951-1ADF2F696F0F}"/>
              </a:ext>
            </a:extLst>
          </p:cNvPr>
          <p:cNvSpPr txBox="1"/>
          <p:nvPr/>
        </p:nvSpPr>
        <p:spPr>
          <a:xfrm>
            <a:off x="7679723" y="3484810"/>
            <a:ext cx="20643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Полный цикл управления рабочими станциями: от ввода в эксплуатацию, до полной автоматизированной настройки</a:t>
            </a:r>
            <a:endParaRPr lang="en-RU" sz="1000" dirty="0">
              <a:latin typeface="ALS Hauss Variable Light" pitchFamily="2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DE2850D-9EE2-4C1A-57E7-2451C8D7DC4A}"/>
              </a:ext>
            </a:extLst>
          </p:cNvPr>
          <p:cNvCxnSpPr/>
          <p:nvPr/>
        </p:nvCxnSpPr>
        <p:spPr>
          <a:xfrm>
            <a:off x="7781715" y="4391696"/>
            <a:ext cx="1769466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E4AD7E6-E2CC-E68F-BBC7-11328FBC0570}"/>
              </a:ext>
            </a:extLst>
          </p:cNvPr>
          <p:cNvSpPr txBox="1"/>
          <p:nvPr/>
        </p:nvSpPr>
        <p:spPr>
          <a:xfrm>
            <a:off x="8259619" y="4443550"/>
            <a:ext cx="1484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Управление конфигурациями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064B5F-DF5A-E78E-1577-D9F245C76B97}"/>
              </a:ext>
            </a:extLst>
          </p:cNvPr>
          <p:cNvSpPr txBox="1"/>
          <p:nvPr/>
        </p:nvSpPr>
        <p:spPr>
          <a:xfrm>
            <a:off x="8257334" y="5002606"/>
            <a:ext cx="1484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Полная инвентаризация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76B6467-A253-7D96-476A-3412184970D6}"/>
              </a:ext>
            </a:extLst>
          </p:cNvPr>
          <p:cNvSpPr txBox="1"/>
          <p:nvPr/>
        </p:nvSpPr>
        <p:spPr>
          <a:xfrm>
            <a:off x="8252348" y="5561663"/>
            <a:ext cx="14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Динамическая настройка по ролям и критериям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6AEB8C9D-4DCD-9B9E-7FFB-BAFA2DE7676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968" y="2069589"/>
            <a:ext cx="813837" cy="813837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6BEA85E-125C-1A32-6DDE-788835C5DBB1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825" y="4430214"/>
            <a:ext cx="400110" cy="40011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994BF7AF-8A06-4308-1541-121CBC9D24F5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009" y="5590305"/>
            <a:ext cx="433827" cy="433827"/>
          </a:xfrm>
          <a:prstGeom prst="rect">
            <a:avLst/>
          </a:prstGeom>
        </p:spPr>
      </p:pic>
      <p:sp>
        <p:nvSpPr>
          <p:cNvPr id="61" name="Oval 60">
            <a:extLst>
              <a:ext uri="{FF2B5EF4-FFF2-40B4-BE49-F238E27FC236}">
                <a16:creationId xmlns:a16="http://schemas.microsoft.com/office/drawing/2014/main" id="{62809689-6FD6-7CCE-E0D4-19E74BE94617}"/>
              </a:ext>
            </a:extLst>
          </p:cNvPr>
          <p:cNvSpPr/>
          <p:nvPr/>
        </p:nvSpPr>
        <p:spPr>
          <a:xfrm>
            <a:off x="10015586" y="2053127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en-RU" dirty="0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584B3C98-3E2B-C594-ACAD-6AC806CC5572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490" y="2053127"/>
            <a:ext cx="904537" cy="904537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60C2D22-24EB-4205-B40B-A8D44947C64A}"/>
              </a:ext>
            </a:extLst>
          </p:cNvPr>
          <p:cNvSpPr txBox="1"/>
          <p:nvPr/>
        </p:nvSpPr>
        <p:spPr>
          <a:xfrm>
            <a:off x="9820948" y="2928538"/>
            <a:ext cx="2156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Защита данных</a:t>
            </a:r>
            <a:endParaRPr lang="en-RU" sz="1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2AFC74F-5B32-A2F1-0FC5-067F05697D90}"/>
              </a:ext>
            </a:extLst>
          </p:cNvPr>
          <p:cNvSpPr txBox="1"/>
          <p:nvPr/>
        </p:nvSpPr>
        <p:spPr>
          <a:xfrm>
            <a:off x="9913594" y="3484810"/>
            <a:ext cx="2064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Контролируемая эксплуатация устройств в организациях с повышенными требованиями к безопасности</a:t>
            </a:r>
            <a:endParaRPr lang="en-RU" sz="1000" dirty="0">
              <a:latin typeface="ALS Hauss Variable Light" pitchFamily="2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88B77D2-4C85-18D9-EA34-3AB6C47AF3DF}"/>
              </a:ext>
            </a:extLst>
          </p:cNvPr>
          <p:cNvCxnSpPr/>
          <p:nvPr/>
        </p:nvCxnSpPr>
        <p:spPr>
          <a:xfrm>
            <a:off x="10015586" y="4391696"/>
            <a:ext cx="1769466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9F039E65-4EFA-A6E0-19B3-75BC2F91E6CB}"/>
              </a:ext>
            </a:extLst>
          </p:cNvPr>
          <p:cNvSpPr txBox="1"/>
          <p:nvPr/>
        </p:nvSpPr>
        <p:spPr>
          <a:xfrm>
            <a:off x="10493490" y="4394122"/>
            <a:ext cx="14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Работа в закрытом корпоративном контуре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D7242B0-089A-20EA-9FAA-3C23C21659BF}"/>
              </a:ext>
            </a:extLst>
          </p:cNvPr>
          <p:cNvSpPr txBox="1"/>
          <p:nvPr/>
        </p:nvSpPr>
        <p:spPr>
          <a:xfrm>
            <a:off x="10489855" y="4925662"/>
            <a:ext cx="1484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Соответствие отраслевым требованиям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B661E39-E5A6-01BE-5297-C8F13EBBAFEC}"/>
              </a:ext>
            </a:extLst>
          </p:cNvPr>
          <p:cNvSpPr txBox="1"/>
          <p:nvPr/>
        </p:nvSpPr>
        <p:spPr>
          <a:xfrm>
            <a:off x="10486219" y="5561663"/>
            <a:ext cx="1484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ALS Hauss Variable Light" pitchFamily="2" charset="0"/>
              </a:rPr>
              <a:t>Полный контроль и аудит событий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23EF8F32-6F7C-88B5-BBCD-44421542ECC1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971" y="4443550"/>
            <a:ext cx="381609" cy="38160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00B91A6C-A7F1-4C1B-EE40-DC62E7BC076B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479" y="5006787"/>
            <a:ext cx="402539" cy="402539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3D85DF6-FF61-15CD-F80C-779ADDB941C4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736" y="4975498"/>
            <a:ext cx="433828" cy="433828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2B9CB486-BB0E-C08A-564A-68F046955486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618" y="5570595"/>
            <a:ext cx="475701" cy="40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24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09411-F283-30D3-E38C-3F1E41BBB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A4D2CFB3-5B2C-A8B8-A5E5-6E1DA4644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6F500-15FF-FC0F-F631-3E63595E2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RU" dirty="0"/>
              <a:t>Аврора Центр подходит для разных моделей эксплуатации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9477D-90D1-D344-029E-5E84FFC29E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4815" y="1424427"/>
            <a:ext cx="11722370" cy="344488"/>
          </a:xfrm>
        </p:spPr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Проекты, где важны централизованное управление, безопасность и масштабирование</a:t>
            </a:r>
            <a:endParaRPr lang="en-RU" sz="1400" dirty="0">
              <a:latin typeface="ALS Hauss Variable Light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B970C4E-DF3E-8ADA-FBB4-E47701784EC8}"/>
              </a:ext>
            </a:extLst>
          </p:cNvPr>
          <p:cNvGrpSpPr/>
          <p:nvPr/>
        </p:nvGrpSpPr>
        <p:grpSpPr>
          <a:xfrm>
            <a:off x="1808982" y="1869413"/>
            <a:ext cx="2156975" cy="4253843"/>
            <a:chOff x="5389733" y="1883718"/>
            <a:chExt cx="2156975" cy="425384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B8FF2EE-C992-FA99-C2F3-1497617C547E}"/>
                </a:ext>
              </a:extLst>
            </p:cNvPr>
            <p:cNvSpPr/>
            <p:nvPr/>
          </p:nvSpPr>
          <p:spPr>
            <a:xfrm>
              <a:off x="5482379" y="1883718"/>
              <a:ext cx="2064329" cy="4253843"/>
            </a:xfrm>
            <a:prstGeom prst="roundRect">
              <a:avLst>
                <a:gd name="adj" fmla="val 3483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363051F-875D-3897-8ED7-5973F20A0A44}"/>
                </a:ext>
              </a:extLst>
            </p:cNvPr>
            <p:cNvSpPr/>
            <p:nvPr/>
          </p:nvSpPr>
          <p:spPr>
            <a:xfrm>
              <a:off x="5584371" y="2053127"/>
              <a:ext cx="308381" cy="308381"/>
            </a:xfrm>
            <a:prstGeom prst="ellipse">
              <a:avLst/>
            </a:prstGeom>
            <a:solidFill>
              <a:srgbClr val="005C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1</a:t>
              </a:r>
              <a:endParaRPr lang="en-RU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B73F24-43CD-C70F-C0D2-E21B9AFBA75E}"/>
                </a:ext>
              </a:extLst>
            </p:cNvPr>
            <p:cNvSpPr txBox="1"/>
            <p:nvPr/>
          </p:nvSpPr>
          <p:spPr>
            <a:xfrm>
              <a:off x="5389733" y="2928538"/>
              <a:ext cx="2156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Мобильные рабочие места</a:t>
              </a:r>
              <a:endParaRPr lang="en-RU" sz="1600" b="1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6BF57CE-2F29-1E75-3DD5-AEEBAB352FED}"/>
                </a:ext>
              </a:extLst>
            </p:cNvPr>
            <p:cNvSpPr txBox="1"/>
            <p:nvPr/>
          </p:nvSpPr>
          <p:spPr>
            <a:xfrm>
              <a:off x="5482379" y="3484810"/>
              <a:ext cx="20643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LS Hauss Variable Light" pitchFamily="2" charset="0"/>
                </a:rPr>
                <a:t>Централизованное управление мобильными устройствами и приложениями полевых сотрудников</a:t>
              </a:r>
              <a:endParaRPr lang="en-RU" sz="1000" dirty="0">
                <a:latin typeface="ALS Hauss Variable Light" pitchFamily="2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ECEBE9C-BBF9-C845-4375-851F6DC1AE00}"/>
                </a:ext>
              </a:extLst>
            </p:cNvPr>
            <p:cNvCxnSpPr/>
            <p:nvPr/>
          </p:nvCxnSpPr>
          <p:spPr>
            <a:xfrm>
              <a:off x="5584371" y="4391696"/>
              <a:ext cx="1769466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401051A-1719-5E04-77AB-9A810358F950}"/>
                </a:ext>
              </a:extLst>
            </p:cNvPr>
            <p:cNvSpPr txBox="1"/>
            <p:nvPr/>
          </p:nvSpPr>
          <p:spPr>
            <a:xfrm>
              <a:off x="6062275" y="4443550"/>
              <a:ext cx="14844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Политики и приложения по ролям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006C67C-4B79-647D-265E-6464909A71CA}"/>
                </a:ext>
              </a:extLst>
            </p:cNvPr>
            <p:cNvSpPr txBox="1"/>
            <p:nvPr/>
          </p:nvSpPr>
          <p:spPr>
            <a:xfrm>
              <a:off x="6058640" y="4925662"/>
              <a:ext cx="14844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Безопасность корпоративных данных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DBC126D-FA49-602B-4266-06FF455B3188}"/>
                </a:ext>
              </a:extLst>
            </p:cNvPr>
            <p:cNvSpPr txBox="1"/>
            <p:nvPr/>
          </p:nvSpPr>
          <p:spPr>
            <a:xfrm>
              <a:off x="6055004" y="5561663"/>
              <a:ext cx="14844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Быстрое подключение и масштабирование</a:t>
              </a:r>
              <a:endParaRPr lang="en-RU" sz="1000" dirty="0">
                <a:latin typeface="ALS Hauss Variable Light" pitchFamily="2" charset="0"/>
              </a:endParaRP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7123FCF-F161-6E6C-BE7F-C094F463F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371" y="4466067"/>
              <a:ext cx="355075" cy="35507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AA88540-4C38-4444-250F-DE6879608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4370" y="5025123"/>
              <a:ext cx="355076" cy="355076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D093CFA-AE6B-A3BF-5673-51F97E04D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2124" y="5654453"/>
              <a:ext cx="369679" cy="369679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599189-9A08-DD7D-FCD3-FA2FD06C637E}"/>
              </a:ext>
            </a:extLst>
          </p:cNvPr>
          <p:cNvGrpSpPr/>
          <p:nvPr/>
        </p:nvGrpSpPr>
        <p:grpSpPr>
          <a:xfrm>
            <a:off x="4967278" y="1893859"/>
            <a:ext cx="2164800" cy="4253843"/>
            <a:chOff x="7587077" y="1883719"/>
            <a:chExt cx="2164800" cy="425384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2ACF574-D1BB-3E65-735F-3B9506901BB6}"/>
                </a:ext>
              </a:extLst>
            </p:cNvPr>
            <p:cNvSpPr/>
            <p:nvPr/>
          </p:nvSpPr>
          <p:spPr>
            <a:xfrm>
              <a:off x="7687548" y="1883719"/>
              <a:ext cx="2064329" cy="4253843"/>
            </a:xfrm>
            <a:prstGeom prst="roundRect">
              <a:avLst>
                <a:gd name="adj" fmla="val 5066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510006C-EEE1-DD86-1F64-EBEF226527A9}"/>
                </a:ext>
              </a:extLst>
            </p:cNvPr>
            <p:cNvSpPr/>
            <p:nvPr/>
          </p:nvSpPr>
          <p:spPr>
            <a:xfrm>
              <a:off x="7781715" y="2053127"/>
              <a:ext cx="308381" cy="308381"/>
            </a:xfrm>
            <a:prstGeom prst="ellipse">
              <a:avLst/>
            </a:prstGeom>
            <a:solidFill>
              <a:srgbClr val="005C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2</a:t>
              </a:r>
              <a:endParaRPr lang="en-RU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84B9160-DD66-9129-F222-C69DBE8807B7}"/>
                </a:ext>
              </a:extLst>
            </p:cNvPr>
            <p:cNvSpPr txBox="1"/>
            <p:nvPr/>
          </p:nvSpPr>
          <p:spPr>
            <a:xfrm>
              <a:off x="7587077" y="2928538"/>
              <a:ext cx="2156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Рабочие станции на </a:t>
              </a:r>
              <a:r>
                <a:rPr lang="ru-RU" sz="1600" b="1" dirty="0" err="1"/>
                <a:t>L</a:t>
              </a:r>
              <a:r>
                <a:rPr lang="en-US" sz="1600" b="1" dirty="0" err="1"/>
                <a:t>inux</a:t>
              </a:r>
              <a:endParaRPr lang="en-RU" sz="1600" b="1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0F1D2FE-EF14-EF88-1789-084821AFF3A2}"/>
                </a:ext>
              </a:extLst>
            </p:cNvPr>
            <p:cNvSpPr txBox="1"/>
            <p:nvPr/>
          </p:nvSpPr>
          <p:spPr>
            <a:xfrm>
              <a:off x="7679723" y="3484810"/>
              <a:ext cx="206432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LS Hauss Variable Light" pitchFamily="2" charset="0"/>
                </a:rPr>
                <a:t>Полный цикл управления рабочими станциями: от ввода в эксплуатацию, до полной автоматизированной настройки</a:t>
              </a:r>
              <a:endParaRPr lang="en-RU" sz="1000" dirty="0">
                <a:latin typeface="ALS Hauss Variable Light" pitchFamily="2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97F2EBF-13F2-B799-BF6F-C386257E4203}"/>
                </a:ext>
              </a:extLst>
            </p:cNvPr>
            <p:cNvCxnSpPr/>
            <p:nvPr/>
          </p:nvCxnSpPr>
          <p:spPr>
            <a:xfrm>
              <a:off x="7781715" y="4391696"/>
              <a:ext cx="1769466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CD6BE2-FFDA-674E-38B2-E0AA7A45F6BA}"/>
                </a:ext>
              </a:extLst>
            </p:cNvPr>
            <p:cNvSpPr txBox="1"/>
            <p:nvPr/>
          </p:nvSpPr>
          <p:spPr>
            <a:xfrm>
              <a:off x="8259619" y="4443550"/>
              <a:ext cx="14844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Управление конфигурациями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19F13C8-D2A3-882C-0996-815C63BB38C7}"/>
                </a:ext>
              </a:extLst>
            </p:cNvPr>
            <p:cNvSpPr txBox="1"/>
            <p:nvPr/>
          </p:nvSpPr>
          <p:spPr>
            <a:xfrm>
              <a:off x="8257334" y="5002606"/>
              <a:ext cx="14844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Полная инвентаризация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841A1A-1CF3-AA3A-6A81-9CB2E4AE6029}"/>
                </a:ext>
              </a:extLst>
            </p:cNvPr>
            <p:cNvSpPr txBox="1"/>
            <p:nvPr/>
          </p:nvSpPr>
          <p:spPr>
            <a:xfrm>
              <a:off x="8252348" y="5561663"/>
              <a:ext cx="14844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Динамическая настройка по ролям и критериям</a:t>
              </a:r>
              <a:endParaRPr lang="en-RU" sz="1000" dirty="0">
                <a:latin typeface="ALS Hauss Variable Light" pitchFamily="2" charset="0"/>
              </a:endParaRP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D0235AD-DAAD-8E09-7CBE-32CA6B9B4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1825" y="4430214"/>
              <a:ext cx="400110" cy="400110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D0F22B5-C1BC-AE8F-7D1D-D4D3CD03A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5009" y="5590305"/>
              <a:ext cx="433827" cy="433827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BF48E572-7C90-4A23-31F1-A822E29CC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1736" y="4975498"/>
              <a:ext cx="433828" cy="43382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8F40DA5-C92D-7848-6B1B-14235E130BD0}"/>
              </a:ext>
            </a:extLst>
          </p:cNvPr>
          <p:cNvGrpSpPr/>
          <p:nvPr/>
        </p:nvGrpSpPr>
        <p:grpSpPr>
          <a:xfrm>
            <a:off x="8133398" y="1893859"/>
            <a:ext cx="2156974" cy="4253843"/>
            <a:chOff x="9820948" y="1883719"/>
            <a:chExt cx="2156974" cy="425384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41522E5-8C7F-69F0-95C2-2F8056E6A2CB}"/>
                </a:ext>
              </a:extLst>
            </p:cNvPr>
            <p:cNvSpPr/>
            <p:nvPr/>
          </p:nvSpPr>
          <p:spPr>
            <a:xfrm>
              <a:off x="9892718" y="1883719"/>
              <a:ext cx="2064329" cy="4253843"/>
            </a:xfrm>
            <a:prstGeom prst="roundRect">
              <a:avLst>
                <a:gd name="adj" fmla="val 401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755D8F8-5F6B-DB4B-B769-C6D98905E19A}"/>
                </a:ext>
              </a:extLst>
            </p:cNvPr>
            <p:cNvSpPr/>
            <p:nvPr/>
          </p:nvSpPr>
          <p:spPr>
            <a:xfrm>
              <a:off x="10015586" y="2053127"/>
              <a:ext cx="308381" cy="308381"/>
            </a:xfrm>
            <a:prstGeom prst="ellipse">
              <a:avLst/>
            </a:prstGeom>
            <a:solidFill>
              <a:srgbClr val="005C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3</a:t>
              </a:r>
              <a:endParaRPr lang="en-RU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D80337B-61C3-2CC9-AA42-6ECBBC8EB28B}"/>
                </a:ext>
              </a:extLst>
            </p:cNvPr>
            <p:cNvSpPr txBox="1"/>
            <p:nvPr/>
          </p:nvSpPr>
          <p:spPr>
            <a:xfrm>
              <a:off x="9820948" y="2928538"/>
              <a:ext cx="21569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/>
                <a:t>Защита данных</a:t>
              </a:r>
              <a:endParaRPr lang="en-RU" sz="1600" b="1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3E33D86-050F-2652-DDF6-2FF5D9B9442A}"/>
                </a:ext>
              </a:extLst>
            </p:cNvPr>
            <p:cNvSpPr txBox="1"/>
            <p:nvPr/>
          </p:nvSpPr>
          <p:spPr>
            <a:xfrm>
              <a:off x="9913594" y="3484810"/>
              <a:ext cx="20643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ALS Hauss Variable Light" pitchFamily="2" charset="0"/>
                </a:rPr>
                <a:t>Контролируемая эксплуатация устройств в организациях с повышенными требованиями к безопасности</a:t>
              </a:r>
              <a:endParaRPr lang="en-RU" sz="1000" dirty="0">
                <a:latin typeface="ALS Hauss Variable Light" pitchFamily="2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0E40E28-AA10-5743-60FE-9C99E480A96B}"/>
                </a:ext>
              </a:extLst>
            </p:cNvPr>
            <p:cNvCxnSpPr/>
            <p:nvPr/>
          </p:nvCxnSpPr>
          <p:spPr>
            <a:xfrm>
              <a:off x="10015586" y="4391696"/>
              <a:ext cx="1769466" cy="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5BBD534-774A-5FFD-D811-9B53DA16B108}"/>
                </a:ext>
              </a:extLst>
            </p:cNvPr>
            <p:cNvSpPr txBox="1"/>
            <p:nvPr/>
          </p:nvSpPr>
          <p:spPr>
            <a:xfrm>
              <a:off x="10493490" y="4394122"/>
              <a:ext cx="14844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Работа в закрытом корпоративном контуре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C86199-F899-3841-6B60-AB0361D00AA9}"/>
                </a:ext>
              </a:extLst>
            </p:cNvPr>
            <p:cNvSpPr txBox="1"/>
            <p:nvPr/>
          </p:nvSpPr>
          <p:spPr>
            <a:xfrm>
              <a:off x="10489855" y="4925662"/>
              <a:ext cx="148443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Соответствие отраслевым требованиям</a:t>
              </a:r>
              <a:endParaRPr lang="en-RU" sz="1000" dirty="0">
                <a:latin typeface="ALS Hauss Variable Light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9A6BBE9-4B48-22A0-0BC9-A58E1CF9FB90}"/>
                </a:ext>
              </a:extLst>
            </p:cNvPr>
            <p:cNvSpPr txBox="1"/>
            <p:nvPr/>
          </p:nvSpPr>
          <p:spPr>
            <a:xfrm>
              <a:off x="10486219" y="5561663"/>
              <a:ext cx="14844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latin typeface="ALS Hauss Variable Light" pitchFamily="2" charset="0"/>
                </a:rPr>
                <a:t>Полный контроль и аудит событий</a:t>
              </a:r>
              <a:endParaRPr lang="en-RU" sz="1000" dirty="0">
                <a:latin typeface="ALS Hauss Variable Light" pitchFamily="2" charset="0"/>
              </a:endParaRPr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A279B77D-5274-A225-F48F-1C396743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8971" y="4443550"/>
              <a:ext cx="381609" cy="381609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C3892D03-68C6-6FD5-410B-FF316F8D5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0479" y="5006787"/>
              <a:ext cx="402539" cy="402539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CDE938DD-5F71-7A76-5620-D8215AFF0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1618" y="5570595"/>
              <a:ext cx="475701" cy="405698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51E0A51-A345-11BC-63AD-780D2B2210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43" y="1923599"/>
            <a:ext cx="1014637" cy="743385"/>
          </a:xfrm>
          <a:prstGeom prst="rect">
            <a:avLst/>
          </a:prstGeom>
        </p:spPr>
      </p:pic>
      <p:pic>
        <p:nvPicPr>
          <p:cNvPr id="7" name="Рисунок 6" descr="Рисунок 6">
            <a:extLst>
              <a:ext uri="{FF2B5EF4-FFF2-40B4-BE49-F238E27FC236}">
                <a16:creationId xmlns:a16="http://schemas.microsoft.com/office/drawing/2014/main" id="{E2C01AA0-D69C-8763-377F-E1A55012ABD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51738" y="1905377"/>
            <a:ext cx="452388" cy="834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593992B8-72DE-32BB-2966-9CBD2A9E7085}"/>
              </a:ext>
            </a:extLst>
          </p:cNvPr>
          <p:cNvPicPr/>
          <p:nvPr/>
        </p:nvPicPr>
        <p:blipFill rotWithShape="1">
          <a:blip r:embed="rId14"/>
          <a:srcRect l="32161" t="14744" r="34813" b="17850"/>
          <a:stretch/>
        </p:blipFill>
        <p:spPr>
          <a:xfrm>
            <a:off x="3035522" y="1974776"/>
            <a:ext cx="435270" cy="888367"/>
          </a:xfrm>
          <a:prstGeom prst="rect">
            <a:avLst/>
          </a:prstGeom>
          <a:ln w="0">
            <a:noFill/>
          </a:ln>
        </p:spPr>
      </p:pic>
      <p:grpSp>
        <p:nvGrpSpPr>
          <p:cNvPr id="9" name="Группа 1">
            <a:extLst>
              <a:ext uri="{FF2B5EF4-FFF2-40B4-BE49-F238E27FC236}">
                <a16:creationId xmlns:a16="http://schemas.microsoft.com/office/drawing/2014/main" id="{152E17A8-CA24-6A53-4FD8-202B9C818DAB}"/>
              </a:ext>
            </a:extLst>
          </p:cNvPr>
          <p:cNvGrpSpPr/>
          <p:nvPr/>
        </p:nvGrpSpPr>
        <p:grpSpPr>
          <a:xfrm>
            <a:off x="5478122" y="2021700"/>
            <a:ext cx="1250707" cy="888267"/>
            <a:chOff x="1" y="-1"/>
            <a:chExt cx="5207731" cy="369859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2D82D04-275D-BE91-21C6-C8E5D9F8C79F}"/>
                </a:ext>
              </a:extLst>
            </p:cNvPr>
            <p:cNvSpPr/>
            <p:nvPr/>
          </p:nvSpPr>
          <p:spPr>
            <a:xfrm>
              <a:off x="555210" y="304132"/>
              <a:ext cx="4097310" cy="2321480"/>
            </a:xfrm>
            <a:prstGeom prst="rect">
              <a:avLst/>
            </a:prstGeom>
            <a:blipFill rotWithShape="1">
              <a:blip r:embed="rId15"/>
              <a:srcRect/>
              <a:stretch>
                <a:fillRect/>
              </a:stretch>
            </a:blipFill>
            <a:ln w="25400" cap="flat">
              <a:solidFill>
                <a:srgbClr val="21365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15" name="Рисунок 11" descr="Рисунок 11">
              <a:extLst>
                <a:ext uri="{FF2B5EF4-FFF2-40B4-BE49-F238E27FC236}">
                  <a16:creationId xmlns:a16="http://schemas.microsoft.com/office/drawing/2014/main" id="{1FDF7188-C6A4-FBAB-88D6-4424C917A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" y="-1"/>
              <a:ext cx="5207731" cy="3698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21D2DD6-47AE-5701-2156-C123ACB05D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072" y="1983318"/>
            <a:ext cx="1522520" cy="10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68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ontent Placeholder 9">
            <a:extLst>
              <a:ext uri="{FF2B5EF4-FFF2-40B4-BE49-F238E27FC236}">
                <a16:creationId xmlns:a16="http://schemas.microsoft.com/office/drawing/2014/main" id="{0CC5A11A-B77F-C822-BE1E-2F68930853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A7D5C-E1D7-3C66-A66B-34BE56D2B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Успешные проекты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FE45A-5D2F-364A-23E9-30865F0876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Примеры отраслевых сценариев, где Аврора Центр решает задачу централизованного управления парком устройств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2A82596-816D-483F-E353-B354E10B3CB7}"/>
              </a:ext>
            </a:extLst>
          </p:cNvPr>
          <p:cNvSpPr/>
          <p:nvPr/>
        </p:nvSpPr>
        <p:spPr>
          <a:xfrm>
            <a:off x="238487" y="1560696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D58926CA-18F9-6455-7667-4B263E9971A8}"/>
              </a:ext>
            </a:extLst>
          </p:cNvPr>
          <p:cNvSpPr/>
          <p:nvPr/>
        </p:nvSpPr>
        <p:spPr>
          <a:xfrm>
            <a:off x="4210938" y="1560695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CCDEAC3-DBDD-E80A-7BBA-AA69E0F5A659}"/>
              </a:ext>
            </a:extLst>
          </p:cNvPr>
          <p:cNvSpPr/>
          <p:nvPr/>
        </p:nvSpPr>
        <p:spPr>
          <a:xfrm>
            <a:off x="8186088" y="1582221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8177B45-9458-FF51-EED0-95B8F530D482}"/>
              </a:ext>
            </a:extLst>
          </p:cNvPr>
          <p:cNvSpPr/>
          <p:nvPr/>
        </p:nvSpPr>
        <p:spPr>
          <a:xfrm>
            <a:off x="2122199" y="3692194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E4DD46E-A4A1-9A5E-BFCC-C46CE4E19EC0}"/>
              </a:ext>
            </a:extLst>
          </p:cNvPr>
          <p:cNvSpPr/>
          <p:nvPr/>
        </p:nvSpPr>
        <p:spPr>
          <a:xfrm>
            <a:off x="6299678" y="3692194"/>
            <a:ext cx="3770123" cy="1948167"/>
          </a:xfrm>
          <a:prstGeom prst="roundRect">
            <a:avLst>
              <a:gd name="adj" fmla="val 1209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972815-A200-C443-B3FA-FCCE662D0D18}"/>
              </a:ext>
            </a:extLst>
          </p:cNvPr>
          <p:cNvSpPr txBox="1"/>
          <p:nvPr/>
        </p:nvSpPr>
        <p:spPr>
          <a:xfrm>
            <a:off x="2122199" y="1582221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Транспортная компания</a:t>
            </a:r>
            <a:endParaRPr lang="en-RU" sz="16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19E8E32-9DCF-827F-C82C-6DF67EA7C221}"/>
              </a:ext>
            </a:extLst>
          </p:cNvPr>
          <p:cNvSpPr txBox="1"/>
          <p:nvPr/>
        </p:nvSpPr>
        <p:spPr>
          <a:xfrm>
            <a:off x="2122199" y="2196359"/>
            <a:ext cx="18850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LS Hauss Variable Light" pitchFamily="2" charset="0"/>
              </a:rPr>
              <a:t>Полный контроль и жизненный цикл </a:t>
            </a:r>
            <a:r>
              <a:rPr lang="ru-RU" sz="1100" dirty="0" err="1">
                <a:latin typeface="ALS Hauss Variable Light" pitchFamily="2" charset="0"/>
              </a:rPr>
              <a:t>специаллизированного</a:t>
            </a:r>
            <a:r>
              <a:rPr lang="ru-RU" sz="1100" dirty="0">
                <a:latin typeface="ALS Hauss Variable Light" pitchFamily="2" charset="0"/>
              </a:rPr>
              <a:t> ПО для полевых сотрудников</a:t>
            </a:r>
            <a:r>
              <a:rPr lang="ru-RU" sz="1000" dirty="0">
                <a:latin typeface="ALS Hauss Variable Light" pitchFamily="2" charset="0"/>
              </a:rPr>
              <a:t>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EA6CAB-21B0-EF7F-7EB0-08A295432450}"/>
              </a:ext>
            </a:extLst>
          </p:cNvPr>
          <p:cNvSpPr txBox="1"/>
          <p:nvPr/>
        </p:nvSpPr>
        <p:spPr>
          <a:xfrm>
            <a:off x="6096000" y="1582221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Телеком. компания</a:t>
            </a:r>
            <a:endParaRPr lang="en-RU" sz="16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D31CFC-1204-1F5D-6DFC-5EE9EABFD3A5}"/>
              </a:ext>
            </a:extLst>
          </p:cNvPr>
          <p:cNvSpPr txBox="1"/>
          <p:nvPr/>
        </p:nvSpPr>
        <p:spPr>
          <a:xfrm>
            <a:off x="6096000" y="2196359"/>
            <a:ext cx="18850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LS Hauss Variable Light" pitchFamily="2" charset="0"/>
              </a:rPr>
              <a:t>Переход и централизованное управление парком рабочих станций на отечественном </a:t>
            </a:r>
            <a:r>
              <a:rPr lang="en-US" sz="1100" dirty="0">
                <a:latin typeface="ALS Hauss Variable Light" pitchFamily="2" charset="0"/>
              </a:rPr>
              <a:t>Linux</a:t>
            </a:r>
            <a:r>
              <a:rPr lang="ru-RU" sz="1100" dirty="0">
                <a:latin typeface="ALS Hauss Variable Light" pitchFamily="2" charset="0"/>
              </a:rPr>
              <a:t>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C6D0F6-DD7D-E1A9-B440-7F29270E6CF1}"/>
              </a:ext>
            </a:extLst>
          </p:cNvPr>
          <p:cNvSpPr txBox="1"/>
          <p:nvPr/>
        </p:nvSpPr>
        <p:spPr>
          <a:xfrm>
            <a:off x="10083171" y="1582221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Федеральный ритейл</a:t>
            </a:r>
            <a:endParaRPr lang="en-RU" sz="16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A68AD7-3736-9C3D-62B8-6E35F6419D45}"/>
              </a:ext>
            </a:extLst>
          </p:cNvPr>
          <p:cNvSpPr txBox="1"/>
          <p:nvPr/>
        </p:nvSpPr>
        <p:spPr>
          <a:xfrm>
            <a:off x="10083171" y="2196359"/>
            <a:ext cx="18850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LS Hauss Variable Light" pitchFamily="2" charset="0"/>
              </a:rPr>
              <a:t>Удаленная настройка ТСД и </a:t>
            </a:r>
            <a:r>
              <a:rPr lang="ru-RU" sz="1100" dirty="0" err="1">
                <a:latin typeface="ALS Hauss Variable Light" pitchFamily="2" charset="0"/>
              </a:rPr>
              <a:t>прайсчеккеров</a:t>
            </a:r>
            <a:r>
              <a:rPr lang="ru-RU" sz="1100" dirty="0">
                <a:latin typeface="ALS Hauss Variable Light" pitchFamily="2" charset="0"/>
              </a:rPr>
              <a:t>, Ограничение доступов к приложениям и услугам.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8E9C33-AD06-74A2-1F82-044703CFF5FE}"/>
              </a:ext>
            </a:extLst>
          </p:cNvPr>
          <p:cNvSpPr txBox="1"/>
          <p:nvPr/>
        </p:nvSpPr>
        <p:spPr>
          <a:xfrm>
            <a:off x="3782378" y="3766387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Финансовый сектор</a:t>
            </a:r>
            <a:endParaRPr lang="en-RU" sz="16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D2331B-67C9-3ADD-8DCC-390A6A0488C9}"/>
              </a:ext>
            </a:extLst>
          </p:cNvPr>
          <p:cNvSpPr txBox="1"/>
          <p:nvPr/>
        </p:nvSpPr>
        <p:spPr>
          <a:xfrm>
            <a:off x="3782378" y="4380525"/>
            <a:ext cx="188506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LS Hauss Variable Light" pitchFamily="2" charset="0"/>
              </a:rPr>
              <a:t>Контроль и обновление </a:t>
            </a:r>
            <a:r>
              <a:rPr lang="en-US" sz="1100" dirty="0">
                <a:latin typeface="ALS Hauss Variable Light" pitchFamily="2" charset="0"/>
              </a:rPr>
              <a:t>POS</a:t>
            </a:r>
            <a:r>
              <a:rPr lang="ru-RU" sz="1100" dirty="0">
                <a:latin typeface="ALS Hauss Variable Light" pitchFamily="2" charset="0"/>
              </a:rPr>
              <a:t>-терминалов, удаленная настройка устройства для сбора </a:t>
            </a:r>
            <a:r>
              <a:rPr lang="ru-RU" sz="1100" dirty="0" err="1">
                <a:latin typeface="ALS Hauss Variable Light" pitchFamily="2" charset="0"/>
              </a:rPr>
              <a:t>биометии</a:t>
            </a:r>
            <a:r>
              <a:rPr lang="ru-RU" sz="1100" dirty="0">
                <a:latin typeface="ALS Hauss Variable Light" pitchFamily="2" charset="0"/>
              </a:rPr>
              <a:t>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7E99FA-6894-0F97-177A-E1ABFA20BC7C}"/>
              </a:ext>
            </a:extLst>
          </p:cNvPr>
          <p:cNvSpPr txBox="1"/>
          <p:nvPr/>
        </p:nvSpPr>
        <p:spPr>
          <a:xfrm>
            <a:off x="8184740" y="3766387"/>
            <a:ext cx="1885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Государственный сектор</a:t>
            </a:r>
            <a:endParaRPr lang="en-RU" sz="16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CEE4214-F059-D1FC-570D-11234385F59F}"/>
              </a:ext>
            </a:extLst>
          </p:cNvPr>
          <p:cNvSpPr txBox="1"/>
          <p:nvPr/>
        </p:nvSpPr>
        <p:spPr>
          <a:xfrm>
            <a:off x="8184740" y="4380525"/>
            <a:ext cx="1885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LS Hauss Variable Light" pitchFamily="2" charset="0"/>
              </a:rPr>
              <a:t>Контроль доступов к критической информации, управление и настройка приложений, контролируемый процесс обновления устройств.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C1C9BD-B5F5-17E1-5FE0-F739435EC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62" y="3764668"/>
            <a:ext cx="1837328" cy="18373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2B3D6-D39D-E55E-0F26-F319EE9C2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056" y="1449247"/>
            <a:ext cx="2398237" cy="2398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D4EDC0-ED57-9BB7-D7EF-0AE48475F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375" y="4058774"/>
            <a:ext cx="2551113" cy="25511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BA148C-A8C5-A79E-465F-4379EEB45A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894" y="3593141"/>
            <a:ext cx="2042592" cy="20425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B1ECD7-7B1F-9911-D5E7-6A3A1DA17F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816" y="1560695"/>
            <a:ext cx="1980436" cy="19804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116BB4-12C4-5C89-84A6-4CB183915B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2" y="1343249"/>
            <a:ext cx="2383055" cy="238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00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9728-4AAB-84F5-269F-DE1DE5DEC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22CD7CC5-37E7-6B30-AECC-04CC580375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71B75F-41E7-C04C-4319-719D7BF83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Аврора Центр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B4EF0-8143-D9EF-80B1-3BFC0218E8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4815" y="783160"/>
            <a:ext cx="11722370" cy="344488"/>
          </a:xfrm>
        </p:spPr>
        <p:txBody>
          <a:bodyPr/>
          <a:lstStyle/>
          <a:p>
            <a:r>
              <a:rPr lang="ru-RU" sz="1400" dirty="0">
                <a:latin typeface="ALS Hauss Variable Light" pitchFamily="2" charset="0"/>
              </a:rPr>
              <a:t>Четыре основных причины выбрать решение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85E088-9C88-A7F3-01C6-C17259CEEF1B}"/>
              </a:ext>
            </a:extLst>
          </p:cNvPr>
          <p:cNvSpPr/>
          <p:nvPr/>
        </p:nvSpPr>
        <p:spPr>
          <a:xfrm>
            <a:off x="420371" y="1815672"/>
            <a:ext cx="2600293" cy="4243190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3C8857B-8DAF-28B5-333F-CCB77C344226}"/>
              </a:ext>
            </a:extLst>
          </p:cNvPr>
          <p:cNvSpPr/>
          <p:nvPr/>
        </p:nvSpPr>
        <p:spPr>
          <a:xfrm>
            <a:off x="593616" y="1945889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  <a:endParaRPr lang="en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91D31D-131B-31C7-AC83-734140CF7A8F}"/>
              </a:ext>
            </a:extLst>
          </p:cNvPr>
          <p:cNvSpPr txBox="1"/>
          <p:nvPr/>
        </p:nvSpPr>
        <p:spPr>
          <a:xfrm>
            <a:off x="576858" y="3465994"/>
            <a:ext cx="21569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Единая платформа</a:t>
            </a:r>
            <a:endParaRPr lang="en-RU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870864-4857-7E54-C09A-39F5FE91E18D}"/>
              </a:ext>
            </a:extLst>
          </p:cNvPr>
          <p:cNvSpPr txBox="1"/>
          <p:nvPr/>
        </p:nvSpPr>
        <p:spPr>
          <a:xfrm>
            <a:off x="623181" y="4264523"/>
            <a:ext cx="2064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Управляйте ОС Аврора, </a:t>
            </a:r>
            <a:r>
              <a:rPr lang="en-US" sz="1000" dirty="0">
                <a:latin typeface="ALS Hauss Variable Light" pitchFamily="2" charset="0"/>
              </a:rPr>
              <a:t>Android </a:t>
            </a:r>
            <a:r>
              <a:rPr lang="ru-RU" sz="1000" dirty="0">
                <a:latin typeface="ALS Hauss Variable Light" pitchFamily="2" charset="0"/>
              </a:rPr>
              <a:t>и </a:t>
            </a:r>
            <a:r>
              <a:rPr lang="en-US" sz="1000" dirty="0">
                <a:latin typeface="ALS Hauss Variable Light" pitchFamily="2" charset="0"/>
              </a:rPr>
              <a:t>Linux</a:t>
            </a:r>
            <a:r>
              <a:rPr lang="ru-RU" sz="1000" dirty="0">
                <a:latin typeface="ALS Hauss Variable Light" pitchFamily="2" charset="0"/>
              </a:rPr>
              <a:t> в единой платформе управления.</a:t>
            </a:r>
          </a:p>
          <a:p>
            <a:pPr algn="ctr"/>
            <a:r>
              <a:rPr lang="ru-RU" sz="1000" dirty="0">
                <a:latin typeface="ALS Hauss Variable Light" pitchFamily="2" charset="0"/>
              </a:rPr>
              <a:t>Одна консоль и единые процессы для мобильных устройств и рабочих станций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72BD83C-9122-1ADD-4887-93F9368BFE05}"/>
              </a:ext>
            </a:extLst>
          </p:cNvPr>
          <p:cNvSpPr/>
          <p:nvPr/>
        </p:nvSpPr>
        <p:spPr>
          <a:xfrm>
            <a:off x="3347000" y="1819341"/>
            <a:ext cx="2600293" cy="4253843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C15FD46-2F2A-2B9E-4E3D-FB08F3E4A66C}"/>
              </a:ext>
            </a:extLst>
          </p:cNvPr>
          <p:cNvSpPr/>
          <p:nvPr/>
        </p:nvSpPr>
        <p:spPr>
          <a:xfrm>
            <a:off x="3524126" y="1945889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  <a:endParaRPr lang="en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D2472D-CD58-235B-EB05-D3ED04574234}"/>
              </a:ext>
            </a:extLst>
          </p:cNvPr>
          <p:cNvSpPr txBox="1"/>
          <p:nvPr/>
        </p:nvSpPr>
        <p:spPr>
          <a:xfrm>
            <a:off x="3374610" y="3465994"/>
            <a:ext cx="2545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Создано для российской </a:t>
            </a:r>
            <a:r>
              <a:rPr lang="ru-RU" sz="1600" b="1" dirty="0" err="1"/>
              <a:t>ит-инфрастуктуры</a:t>
            </a:r>
            <a:endParaRPr lang="en-RU" sz="16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8B80CA-4828-8DCB-3BAE-56333C0A77EB}"/>
              </a:ext>
            </a:extLst>
          </p:cNvPr>
          <p:cNvSpPr txBox="1"/>
          <p:nvPr/>
        </p:nvSpPr>
        <p:spPr>
          <a:xfrm>
            <a:off x="3614982" y="4264523"/>
            <a:ext cx="2064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Работа в закрытом контуре, интеграция с отечественными системами, соответствие корпоративным и государственным требованиям, разработка и поддержка в РФ.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35527E9-3F96-94AE-1990-AF8D1A6F1A2F}"/>
              </a:ext>
            </a:extLst>
          </p:cNvPr>
          <p:cNvSpPr/>
          <p:nvPr/>
        </p:nvSpPr>
        <p:spPr>
          <a:xfrm>
            <a:off x="6273629" y="1815671"/>
            <a:ext cx="2600293" cy="4253843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A32513-F68A-3C92-A3DB-1885D9A79C37}"/>
              </a:ext>
            </a:extLst>
          </p:cNvPr>
          <p:cNvSpPr/>
          <p:nvPr/>
        </p:nvSpPr>
        <p:spPr>
          <a:xfrm>
            <a:off x="6450755" y="1945889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en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FD1CE3-71F9-034C-2840-E4AE69756763}"/>
              </a:ext>
            </a:extLst>
          </p:cNvPr>
          <p:cNvSpPr txBox="1"/>
          <p:nvPr/>
        </p:nvSpPr>
        <p:spPr>
          <a:xfrm>
            <a:off x="6541611" y="3463025"/>
            <a:ext cx="2156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Полный цикл управления парком</a:t>
            </a:r>
            <a:endParaRPr lang="en-RU" sz="16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7D79C6-3D95-A94E-F426-33FD36DCC064}"/>
              </a:ext>
            </a:extLst>
          </p:cNvPr>
          <p:cNvSpPr txBox="1"/>
          <p:nvPr/>
        </p:nvSpPr>
        <p:spPr>
          <a:xfrm>
            <a:off x="6541611" y="4264523"/>
            <a:ext cx="20643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От ввода в эксплуатацию целого парка, до тонкой настройки разных групп устройств, до полного вывода из эксплуатации. Удаленная поддержка, управление жизненным циклом приложений, мониторинг и управление, отчетность  и многое другое.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1D7680F-9393-914C-03FC-E0822B6BB464}"/>
              </a:ext>
            </a:extLst>
          </p:cNvPr>
          <p:cNvSpPr/>
          <p:nvPr/>
        </p:nvSpPr>
        <p:spPr>
          <a:xfrm>
            <a:off x="9200257" y="1805019"/>
            <a:ext cx="2600293" cy="4253843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2B14601-922B-15CB-C441-EB1CAF70B984}"/>
              </a:ext>
            </a:extLst>
          </p:cNvPr>
          <p:cNvSpPr/>
          <p:nvPr/>
        </p:nvSpPr>
        <p:spPr>
          <a:xfrm>
            <a:off x="9377384" y="1945888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en-RU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D99611-D982-FAC7-BFBB-4E2A33B37FCB}"/>
              </a:ext>
            </a:extLst>
          </p:cNvPr>
          <p:cNvSpPr txBox="1"/>
          <p:nvPr/>
        </p:nvSpPr>
        <p:spPr>
          <a:xfrm>
            <a:off x="9421916" y="3469408"/>
            <a:ext cx="2156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Готовность к крупным внедрениям</a:t>
            </a:r>
            <a:endParaRPr lang="en-RU" sz="16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8FFC57-6875-445B-4784-2D195C57C81E}"/>
              </a:ext>
            </a:extLst>
          </p:cNvPr>
          <p:cNvSpPr txBox="1"/>
          <p:nvPr/>
        </p:nvSpPr>
        <p:spPr>
          <a:xfrm>
            <a:off x="9468239" y="4346351"/>
            <a:ext cx="20643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err="1">
                <a:latin typeface="ALS Hauss Variable Light" pitchFamily="2" charset="0"/>
              </a:rPr>
              <a:t>Многоарендность</a:t>
            </a:r>
            <a:r>
              <a:rPr lang="ru-RU" sz="1000" dirty="0">
                <a:latin typeface="ALS Hauss Variable Light" pitchFamily="2" charset="0"/>
              </a:rPr>
              <a:t>, масштабирование, автоматизация процессов и поддержка распределенных парков устройств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28" name="Рисунок 45_1">
            <a:extLst>
              <a:ext uri="{FF2B5EF4-FFF2-40B4-BE49-F238E27FC236}">
                <a16:creationId xmlns:a16="http://schemas.microsoft.com/office/drawing/2014/main" id="{EECF961D-96E0-D976-95A3-47554F4F969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01997" y="2500491"/>
            <a:ext cx="363369" cy="743385"/>
          </a:xfrm>
          <a:prstGeom prst="rect">
            <a:avLst/>
          </a:prstGeom>
          <a:ln>
            <a:noFill/>
          </a:ln>
        </p:spPr>
      </p:pic>
      <p:pic>
        <p:nvPicPr>
          <p:cNvPr id="29" name="Рисунок 6" descr="Рисунок 6">
            <a:extLst>
              <a:ext uri="{FF2B5EF4-FFF2-40B4-BE49-F238E27FC236}">
                <a16:creationId xmlns:a16="http://schemas.microsoft.com/office/drawing/2014/main" id="{9CFC63A2-AA20-7E5C-AD82-CA7D41C0D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3924" y="2409734"/>
            <a:ext cx="452388" cy="8341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" name="Группа 1">
            <a:extLst>
              <a:ext uri="{FF2B5EF4-FFF2-40B4-BE49-F238E27FC236}">
                <a16:creationId xmlns:a16="http://schemas.microsoft.com/office/drawing/2014/main" id="{DF39C36D-0DD3-69E7-CCB8-D7408775538D}"/>
              </a:ext>
            </a:extLst>
          </p:cNvPr>
          <p:cNvGrpSpPr/>
          <p:nvPr/>
        </p:nvGrpSpPr>
        <p:grpSpPr>
          <a:xfrm>
            <a:off x="1174200" y="2038383"/>
            <a:ext cx="1210891" cy="859989"/>
            <a:chOff x="1" y="-1"/>
            <a:chExt cx="5207731" cy="3698593"/>
          </a:xfrm>
        </p:grpSpPr>
        <p:sp>
          <p:nvSpPr>
            <p:cNvPr id="35" name="Прямоугольник 12">
              <a:extLst>
                <a:ext uri="{FF2B5EF4-FFF2-40B4-BE49-F238E27FC236}">
                  <a16:creationId xmlns:a16="http://schemas.microsoft.com/office/drawing/2014/main" id="{FE1F433A-E109-64DE-CD8F-E36A7B221499}"/>
                </a:ext>
              </a:extLst>
            </p:cNvPr>
            <p:cNvSpPr/>
            <p:nvPr/>
          </p:nvSpPr>
          <p:spPr>
            <a:xfrm>
              <a:off x="555210" y="304132"/>
              <a:ext cx="4097310" cy="2321480"/>
            </a:xfrm>
            <a:prstGeom prst="rect">
              <a:avLst/>
            </a:prstGeom>
            <a:blipFill rotWithShape="1">
              <a:blip r:embed="rId5"/>
              <a:srcRect/>
              <a:stretch>
                <a:fillRect/>
              </a:stretch>
            </a:blipFill>
            <a:ln w="25400" cap="flat">
              <a:solidFill>
                <a:srgbClr val="213650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pic>
          <p:nvPicPr>
            <p:cNvPr id="44" name="Рисунок 11" descr="Рисунок 11">
              <a:extLst>
                <a:ext uri="{FF2B5EF4-FFF2-40B4-BE49-F238E27FC236}">
                  <a16:creationId xmlns:a16="http://schemas.microsoft.com/office/drawing/2014/main" id="{AF98412B-7A1A-AEC4-1415-1AD86C2FCB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" y="-1"/>
              <a:ext cx="5207731" cy="36985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79E445C-0451-9540-AF06-0D78DE2D49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096" y="1831537"/>
            <a:ext cx="2456807" cy="1637871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5B5C074-05E8-7719-0818-2F259E2BF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835" y="1756906"/>
            <a:ext cx="1924792" cy="192479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FA2081B-EA2D-CC02-2808-72DD44D14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384" y="1751958"/>
            <a:ext cx="2146903" cy="178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89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EDDB0-9F37-2A8A-7BEC-09D5C1FF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Content Placeholder 9">
            <a:extLst>
              <a:ext uri="{FF2B5EF4-FFF2-40B4-BE49-F238E27FC236}">
                <a16:creationId xmlns:a16="http://schemas.microsoft.com/office/drawing/2014/main" id="{47BFA31B-30F6-0E2A-434B-E395E1ED0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1F4CA4-895D-424B-1727-A58F5175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30" y="836645"/>
            <a:ext cx="11747740" cy="523395"/>
          </a:xfrm>
        </p:spPr>
        <p:txBody>
          <a:bodyPr/>
          <a:lstStyle/>
          <a:p>
            <a:pPr algn="ctr"/>
            <a:r>
              <a:rPr lang="ru-RU" dirty="0"/>
              <a:t>Дальнейшие шаги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2C7E2-5D53-AD8E-B293-C401C4E883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90863" y="1403467"/>
            <a:ext cx="7668520" cy="344488"/>
          </a:xfrm>
        </p:spPr>
        <p:txBody>
          <a:bodyPr/>
          <a:lstStyle/>
          <a:p>
            <a:pPr algn="ctr"/>
            <a:r>
              <a:rPr lang="ru-RU" sz="1400" dirty="0">
                <a:latin typeface="ALS Hauss Variable Light" pitchFamily="2" charset="0"/>
              </a:rPr>
              <a:t>Простой путь к результату</a:t>
            </a:r>
            <a:endParaRPr lang="en-RU" sz="1400" dirty="0">
              <a:latin typeface="ALS Hauss Variable Light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2EC426D-7BE4-1014-C372-A09BD6475FE4}"/>
              </a:ext>
            </a:extLst>
          </p:cNvPr>
          <p:cNvSpPr/>
          <p:nvPr/>
        </p:nvSpPr>
        <p:spPr>
          <a:xfrm>
            <a:off x="420371" y="1815672"/>
            <a:ext cx="4733520" cy="1758801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13F5E-0884-949B-EE9D-C37CBED9ACD9}"/>
              </a:ext>
            </a:extLst>
          </p:cNvPr>
          <p:cNvSpPr txBox="1"/>
          <p:nvPr/>
        </p:nvSpPr>
        <p:spPr>
          <a:xfrm>
            <a:off x="2290863" y="1918121"/>
            <a:ext cx="282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Определение сценариев</a:t>
            </a:r>
            <a:endParaRPr lang="en-RU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6AF009-D038-D265-BE58-C7E5E927BAE5}"/>
              </a:ext>
            </a:extLst>
          </p:cNvPr>
          <p:cNvSpPr txBox="1"/>
          <p:nvPr/>
        </p:nvSpPr>
        <p:spPr>
          <a:xfrm>
            <a:off x="2290863" y="2359123"/>
            <a:ext cx="2826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Фиксируем целевые сценарии использования, ожидания и требования по уровню контроля, парк устройств, </a:t>
            </a:r>
            <a:endParaRPr lang="en-RU" sz="1000" dirty="0">
              <a:latin typeface="ALS Hauss Variable Ligh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01D0DF-CBF8-4A27-F7A0-4C4A1770C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1" y="1833665"/>
            <a:ext cx="2112406" cy="1758801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491266F-23E6-A357-1525-0BCDDA02FA17}"/>
              </a:ext>
            </a:extLst>
          </p:cNvPr>
          <p:cNvSpPr/>
          <p:nvPr/>
        </p:nvSpPr>
        <p:spPr>
          <a:xfrm>
            <a:off x="420371" y="4129381"/>
            <a:ext cx="4733520" cy="1758801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7C0F4F-A900-AB72-2C33-C33B4D12193D}"/>
              </a:ext>
            </a:extLst>
          </p:cNvPr>
          <p:cNvSpPr txBox="1"/>
          <p:nvPr/>
        </p:nvSpPr>
        <p:spPr>
          <a:xfrm>
            <a:off x="2290863" y="4231830"/>
            <a:ext cx="282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Масштабирование</a:t>
            </a:r>
            <a:endParaRPr lang="en-RU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992CD7-8291-A184-B1FB-F0059EF9ACEF}"/>
              </a:ext>
            </a:extLst>
          </p:cNvPr>
          <p:cNvSpPr txBox="1"/>
          <p:nvPr/>
        </p:nvSpPr>
        <p:spPr>
          <a:xfrm>
            <a:off x="2532777" y="4672832"/>
            <a:ext cx="24270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Формируем архитектуру промышленного внедрения и подключаем весь парк устройств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2C9866B-EB78-1545-E400-33F4385E0341}"/>
              </a:ext>
            </a:extLst>
          </p:cNvPr>
          <p:cNvSpPr/>
          <p:nvPr/>
        </p:nvSpPr>
        <p:spPr>
          <a:xfrm>
            <a:off x="7038111" y="1797679"/>
            <a:ext cx="4733520" cy="1758801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15ED32-27AF-4B8B-AE9B-452DB02B80DD}"/>
              </a:ext>
            </a:extLst>
          </p:cNvPr>
          <p:cNvSpPr txBox="1"/>
          <p:nvPr/>
        </p:nvSpPr>
        <p:spPr>
          <a:xfrm>
            <a:off x="7001335" y="1918121"/>
            <a:ext cx="282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Демо</a:t>
            </a:r>
            <a:endParaRPr lang="en-RU" sz="1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CA9A7B-CAC3-FAFD-BF34-D25B51BA4EE9}"/>
              </a:ext>
            </a:extLst>
          </p:cNvPr>
          <p:cNvSpPr txBox="1"/>
          <p:nvPr/>
        </p:nvSpPr>
        <p:spPr>
          <a:xfrm>
            <a:off x="7268943" y="2359123"/>
            <a:ext cx="23547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Показываем работу платформы на реальных  ключевых сценариях с целевыми устройствами</a:t>
            </a:r>
            <a:endParaRPr lang="en-RU" sz="1000" dirty="0">
              <a:latin typeface="ALS Hauss Variable Light" pitchFamily="2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B6AB8D6-F91D-F6E0-2D64-7DBFA19B0866}"/>
              </a:ext>
            </a:extLst>
          </p:cNvPr>
          <p:cNvSpPr/>
          <p:nvPr/>
        </p:nvSpPr>
        <p:spPr>
          <a:xfrm>
            <a:off x="7074887" y="4129381"/>
            <a:ext cx="4733520" cy="1758801"/>
          </a:xfrm>
          <a:prstGeom prst="roundRect">
            <a:avLst>
              <a:gd name="adj" fmla="val 3483"/>
            </a:avLst>
          </a:prstGeom>
          <a:solidFill>
            <a:schemeClr val="bg1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59F608-4B19-B98E-3ED2-F5FB14276559}"/>
              </a:ext>
            </a:extLst>
          </p:cNvPr>
          <p:cNvSpPr txBox="1"/>
          <p:nvPr/>
        </p:nvSpPr>
        <p:spPr>
          <a:xfrm>
            <a:off x="7038111" y="4249823"/>
            <a:ext cx="282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Пилот</a:t>
            </a:r>
            <a:endParaRPr lang="en-RU" sz="16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F9443B-03FB-DC00-DA22-4CA2B39F7168}"/>
              </a:ext>
            </a:extLst>
          </p:cNvPr>
          <p:cNvSpPr txBox="1"/>
          <p:nvPr/>
        </p:nvSpPr>
        <p:spPr>
          <a:xfrm>
            <a:off x="7268944" y="4690825"/>
            <a:ext cx="23547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ALS Hauss Variable Light" pitchFamily="2" charset="0"/>
              </a:rPr>
              <a:t>Проверяем решение в вашей инфраструктуре но в ограниченном масштабе</a:t>
            </a:r>
            <a:endParaRPr lang="en-RU" sz="1000" dirty="0">
              <a:latin typeface="ALS Hauss Variable Light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D8C7179-7784-7747-E2C2-1E2BD91F4610}"/>
              </a:ext>
            </a:extLst>
          </p:cNvPr>
          <p:cNvGrpSpPr/>
          <p:nvPr/>
        </p:nvGrpSpPr>
        <p:grpSpPr>
          <a:xfrm>
            <a:off x="4712786" y="2426841"/>
            <a:ext cx="2826252" cy="2819189"/>
            <a:chOff x="5643824" y="2968831"/>
            <a:chExt cx="2209658" cy="2204136"/>
          </a:xfrm>
        </p:grpSpPr>
        <p:sp>
          <p:nvSpPr>
            <p:cNvPr id="24" name="Bent Arrow 23">
              <a:extLst>
                <a:ext uri="{FF2B5EF4-FFF2-40B4-BE49-F238E27FC236}">
                  <a16:creationId xmlns:a16="http://schemas.microsoft.com/office/drawing/2014/main" id="{8E768A29-F3C4-7B95-7A2F-F1C0AF5E58B9}"/>
                </a:ext>
              </a:extLst>
            </p:cNvPr>
            <p:cNvSpPr/>
            <p:nvPr/>
          </p:nvSpPr>
          <p:spPr>
            <a:xfrm>
              <a:off x="5854535" y="2968831"/>
              <a:ext cx="961901" cy="1000270"/>
            </a:xfrm>
            <a:prstGeom prst="bentArrow">
              <a:avLst>
                <a:gd name="adj1" fmla="val 16358"/>
                <a:gd name="adj2" fmla="val 30556"/>
                <a:gd name="adj3" fmla="val 25000"/>
                <a:gd name="adj4" fmla="val 75000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>
                <a:solidFill>
                  <a:schemeClr val="tx1"/>
                </a:solidFill>
              </a:endParaRPr>
            </a:p>
          </p:txBody>
        </p:sp>
        <p:sp>
          <p:nvSpPr>
            <p:cNvPr id="25" name="Bent Arrow 24">
              <a:extLst>
                <a:ext uri="{FF2B5EF4-FFF2-40B4-BE49-F238E27FC236}">
                  <a16:creationId xmlns:a16="http://schemas.microsoft.com/office/drawing/2014/main" id="{2550D3C2-E32C-6BA5-258D-4C107A551224}"/>
                </a:ext>
              </a:extLst>
            </p:cNvPr>
            <p:cNvSpPr/>
            <p:nvPr/>
          </p:nvSpPr>
          <p:spPr>
            <a:xfrm rot="5400000">
              <a:off x="6872396" y="3168267"/>
              <a:ext cx="961901" cy="1000270"/>
            </a:xfrm>
            <a:prstGeom prst="bentArrow">
              <a:avLst>
                <a:gd name="adj1" fmla="val 16358"/>
                <a:gd name="adj2" fmla="val 30556"/>
                <a:gd name="adj3" fmla="val 25000"/>
                <a:gd name="adj4" fmla="val 75000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>
                <a:solidFill>
                  <a:schemeClr val="tx1"/>
                </a:solidFill>
              </a:endParaRPr>
            </a:p>
          </p:txBody>
        </p:sp>
        <p:sp>
          <p:nvSpPr>
            <p:cNvPr id="26" name="Bent Arrow 25">
              <a:extLst>
                <a:ext uri="{FF2B5EF4-FFF2-40B4-BE49-F238E27FC236}">
                  <a16:creationId xmlns:a16="http://schemas.microsoft.com/office/drawing/2014/main" id="{F500A363-D226-18A2-BE5F-3ABD45D5F703}"/>
                </a:ext>
              </a:extLst>
            </p:cNvPr>
            <p:cNvSpPr/>
            <p:nvPr/>
          </p:nvSpPr>
          <p:spPr>
            <a:xfrm rot="10800000">
              <a:off x="6680412" y="4172697"/>
              <a:ext cx="961901" cy="1000270"/>
            </a:xfrm>
            <a:prstGeom prst="bentArrow">
              <a:avLst>
                <a:gd name="adj1" fmla="val 16358"/>
                <a:gd name="adj2" fmla="val 30556"/>
                <a:gd name="adj3" fmla="val 25000"/>
                <a:gd name="adj4" fmla="val 75000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>
                <a:solidFill>
                  <a:schemeClr val="tx1"/>
                </a:solidFill>
              </a:endParaRPr>
            </a:p>
          </p:txBody>
        </p:sp>
        <p:sp>
          <p:nvSpPr>
            <p:cNvPr id="27" name="Bent Arrow 26">
              <a:extLst>
                <a:ext uri="{FF2B5EF4-FFF2-40B4-BE49-F238E27FC236}">
                  <a16:creationId xmlns:a16="http://schemas.microsoft.com/office/drawing/2014/main" id="{618E5F8D-4975-4773-7FED-D601FB065FAD}"/>
                </a:ext>
              </a:extLst>
            </p:cNvPr>
            <p:cNvSpPr/>
            <p:nvPr/>
          </p:nvSpPr>
          <p:spPr>
            <a:xfrm rot="16200000">
              <a:off x="5663008" y="3974149"/>
              <a:ext cx="961901" cy="1000270"/>
            </a:xfrm>
            <a:prstGeom prst="bentArrow">
              <a:avLst>
                <a:gd name="adj1" fmla="val 16358"/>
                <a:gd name="adj2" fmla="val 30556"/>
                <a:gd name="adj3" fmla="val 25000"/>
                <a:gd name="adj4" fmla="val 75000"/>
              </a:avLst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U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31F07A8-B30F-6C30-BAAF-5BFC1DDF8BFF}"/>
              </a:ext>
            </a:extLst>
          </p:cNvPr>
          <p:cNvGrpSpPr/>
          <p:nvPr/>
        </p:nvGrpSpPr>
        <p:grpSpPr>
          <a:xfrm>
            <a:off x="5293258" y="3237202"/>
            <a:ext cx="1642259" cy="1163905"/>
            <a:chOff x="3852727" y="1761566"/>
            <a:chExt cx="4486546" cy="3179713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3F0F3BC-2013-AA34-90F7-5257FE6C4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3"/>
            <a:stretch>
              <a:fillRect/>
            </a:stretch>
          </p:blipFill>
          <p:spPr>
            <a:xfrm>
              <a:off x="3852727" y="1761566"/>
              <a:ext cx="4486546" cy="317971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1E977FA-0825-A20D-DBB8-DA8A86C7C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47"/>
            <a:stretch>
              <a:fillRect/>
            </a:stretch>
          </p:blipFill>
          <p:spPr>
            <a:xfrm>
              <a:off x="4470188" y="1972631"/>
              <a:ext cx="3309873" cy="2221349"/>
            </a:xfrm>
            <a:prstGeom prst="roundRect">
              <a:avLst>
                <a:gd name="adj" fmla="val 1812"/>
              </a:avLst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EBCB38D-EFDE-BCA7-0B14-46B300AF7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649" y="1889362"/>
            <a:ext cx="2260777" cy="150718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EF1C7F0-0920-D16C-715F-D80E38104F17}"/>
              </a:ext>
            </a:extLst>
          </p:cNvPr>
          <p:cNvSpPr/>
          <p:nvPr/>
        </p:nvSpPr>
        <p:spPr>
          <a:xfrm>
            <a:off x="266178" y="1643488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  <a:endParaRPr lang="en-RU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4068C4-71D5-AA26-3D70-8C175456B0B8}"/>
              </a:ext>
            </a:extLst>
          </p:cNvPr>
          <p:cNvSpPr/>
          <p:nvPr/>
        </p:nvSpPr>
        <p:spPr>
          <a:xfrm>
            <a:off x="11617438" y="1640686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  <a:endParaRPr lang="en-RU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F5EE1A9-8C52-73EA-4CA3-7276CBB90342}"/>
              </a:ext>
            </a:extLst>
          </p:cNvPr>
          <p:cNvSpPr/>
          <p:nvPr/>
        </p:nvSpPr>
        <p:spPr>
          <a:xfrm>
            <a:off x="11617437" y="3980933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  <a:endParaRPr lang="en-RU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0E3451E-AD3D-FBDA-3A62-C6F8B13D97DD}"/>
              </a:ext>
            </a:extLst>
          </p:cNvPr>
          <p:cNvSpPr/>
          <p:nvPr/>
        </p:nvSpPr>
        <p:spPr>
          <a:xfrm>
            <a:off x="272291" y="3980933"/>
            <a:ext cx="308381" cy="308381"/>
          </a:xfrm>
          <a:prstGeom prst="ellipse">
            <a:avLst/>
          </a:prstGeom>
          <a:solidFill>
            <a:srgbClr val="005C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  <a:endParaRPr lang="en-RU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3517EB-3146-A487-CF00-523B81563B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25" y="4129380"/>
            <a:ext cx="1758801" cy="17588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1287F68-E2D3-29EC-94EA-2FD244B3DC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613" y="4196238"/>
            <a:ext cx="2260777" cy="150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414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37C9B-1233-4B52-A9AE-6C2E7697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Свяжитесь с нами</a:t>
            </a:r>
            <a:endParaRPr lang="en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4B8A2-35D9-5E5E-F57B-B8FD73BD96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RU"/>
          </a:p>
        </p:txBody>
      </p:sp>
      <p:grpSp>
        <p:nvGrpSpPr>
          <p:cNvPr id="5" name="Группа 3">
            <a:extLst>
              <a:ext uri="{FF2B5EF4-FFF2-40B4-BE49-F238E27FC236}">
                <a16:creationId xmlns:a16="http://schemas.microsoft.com/office/drawing/2014/main" id="{3C7175C6-A4BB-FD88-9237-93F25CCF51CB}"/>
              </a:ext>
            </a:extLst>
          </p:cNvPr>
          <p:cNvGrpSpPr/>
          <p:nvPr/>
        </p:nvGrpSpPr>
        <p:grpSpPr>
          <a:xfrm>
            <a:off x="2329256" y="1803401"/>
            <a:ext cx="7533490" cy="3304722"/>
            <a:chOff x="3493883" y="3963097"/>
            <a:chExt cx="11300235" cy="495708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EB5F7D-00D7-DF4C-FD4F-3B048AFA12AB}"/>
                </a:ext>
              </a:extLst>
            </p:cNvPr>
            <p:cNvSpPr txBox="1"/>
            <p:nvPr/>
          </p:nvSpPr>
          <p:spPr>
            <a:xfrm>
              <a:off x="4227613" y="8165775"/>
              <a:ext cx="3104696" cy="754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b="1" dirty="0">
                  <a:latin typeface="ALS Hauss Variable" pitchFamily="2" charset="0"/>
                  <a:ea typeface="Arial"/>
                  <a:cs typeface="Arial"/>
                </a:rPr>
                <a:t>auroraos.ru</a:t>
              </a:r>
              <a:endParaRPr lang="en-US" sz="2667" b="1" dirty="0">
                <a:latin typeface="ALS Hauss Variable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6B56AF-3927-4BFE-88D0-A2FE12C6133D}"/>
                </a:ext>
              </a:extLst>
            </p:cNvPr>
            <p:cNvSpPr txBox="1"/>
            <p:nvPr/>
          </p:nvSpPr>
          <p:spPr>
            <a:xfrm>
              <a:off x="11640334" y="8166031"/>
              <a:ext cx="2020266" cy="754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b="1" dirty="0">
                  <a:latin typeface="ALS Hauss Variable" pitchFamily="2" charset="0"/>
                  <a:ea typeface="Arial"/>
                  <a:cs typeface="Arial"/>
                </a:rPr>
                <a:t>omp.ru</a:t>
              </a:r>
              <a:endParaRPr lang="en-US" sz="2667" b="1" dirty="0">
                <a:latin typeface="ALS Hauss Variable" pitchFamily="2" charset="0"/>
              </a:endParaRPr>
            </a:p>
          </p:txBody>
        </p:sp>
        <p:grpSp>
          <p:nvGrpSpPr>
            <p:cNvPr id="8" name="Группа 6">
              <a:extLst>
                <a:ext uri="{FF2B5EF4-FFF2-40B4-BE49-F238E27FC236}">
                  <a16:creationId xmlns:a16="http://schemas.microsoft.com/office/drawing/2014/main" id="{D6AB1D19-4BD0-936A-6593-394A94B012B3}"/>
                </a:ext>
              </a:extLst>
            </p:cNvPr>
            <p:cNvGrpSpPr/>
            <p:nvPr/>
          </p:nvGrpSpPr>
          <p:grpSpPr>
            <a:xfrm>
              <a:off x="3493883" y="3963097"/>
              <a:ext cx="11300235" cy="4192706"/>
              <a:chOff x="3358992" y="3256287"/>
              <a:chExt cx="11300235" cy="4192706"/>
            </a:xfrm>
          </p:grpSpPr>
          <p:grpSp>
            <p:nvGrpSpPr>
              <p:cNvPr id="9" name="Группа 7">
                <a:extLst>
                  <a:ext uri="{FF2B5EF4-FFF2-40B4-BE49-F238E27FC236}">
                    <a16:creationId xmlns:a16="http://schemas.microsoft.com/office/drawing/2014/main" id="{32DF5BB1-066B-FDAD-E65A-EE170070D3D9}"/>
                  </a:ext>
                </a:extLst>
              </p:cNvPr>
              <p:cNvGrpSpPr/>
              <p:nvPr/>
            </p:nvGrpSpPr>
            <p:grpSpPr>
              <a:xfrm>
                <a:off x="10177799" y="3256287"/>
                <a:ext cx="4481428" cy="4192706"/>
                <a:chOff x="11881929" y="3174230"/>
                <a:chExt cx="4481428" cy="4192706"/>
              </a:xfrm>
            </p:grpSpPr>
            <p:sp>
              <p:nvSpPr>
                <p:cNvPr id="13" name="Прямоугольник 11">
                  <a:extLst>
                    <a:ext uri="{FF2B5EF4-FFF2-40B4-BE49-F238E27FC236}">
                      <a16:creationId xmlns:a16="http://schemas.microsoft.com/office/drawing/2014/main" id="{627EDA52-DAF9-E868-8B96-B506D20B7DF1}"/>
                    </a:ext>
                  </a:extLst>
                </p:cNvPr>
                <p:cNvSpPr/>
                <p:nvPr/>
              </p:nvSpPr>
              <p:spPr>
                <a:xfrm>
                  <a:off x="11881929" y="3174230"/>
                  <a:ext cx="4481428" cy="41927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200"/>
                </a:p>
              </p:txBody>
            </p:sp>
            <p:pic>
              <p:nvPicPr>
                <p:cNvPr id="14" name="Рисунок 12">
                  <a:extLst>
                    <a:ext uri="{FF2B5EF4-FFF2-40B4-BE49-F238E27FC236}">
                      <a16:creationId xmlns:a16="http://schemas.microsoft.com/office/drawing/2014/main" id="{6FDB1228-A82B-4B6A-D32D-289F303D8D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2214643" y="3362583"/>
                  <a:ext cx="3816000" cy="3816000"/>
                </a:xfrm>
                <a:prstGeom prst="rect">
                  <a:avLst/>
                </a:prstGeom>
              </p:spPr>
            </p:pic>
          </p:grpSp>
          <p:grpSp>
            <p:nvGrpSpPr>
              <p:cNvPr id="10" name="Группа 8">
                <a:extLst>
                  <a:ext uri="{FF2B5EF4-FFF2-40B4-BE49-F238E27FC236}">
                    <a16:creationId xmlns:a16="http://schemas.microsoft.com/office/drawing/2014/main" id="{51DCC90A-3CB7-B3A8-4D32-A7B621439473}"/>
                  </a:ext>
                </a:extLst>
              </p:cNvPr>
              <p:cNvGrpSpPr/>
              <p:nvPr/>
            </p:nvGrpSpPr>
            <p:grpSpPr>
              <a:xfrm>
                <a:off x="3358992" y="3256287"/>
                <a:ext cx="4481428" cy="4192706"/>
                <a:chOff x="1004972" y="2781301"/>
                <a:chExt cx="4481428" cy="4192706"/>
              </a:xfrm>
            </p:grpSpPr>
            <p:sp>
              <p:nvSpPr>
                <p:cNvPr id="11" name="Прямоугольник 9">
                  <a:extLst>
                    <a:ext uri="{FF2B5EF4-FFF2-40B4-BE49-F238E27FC236}">
                      <a16:creationId xmlns:a16="http://schemas.microsoft.com/office/drawing/2014/main" id="{20707090-3A65-893D-1C3F-2956F695DC41}"/>
                    </a:ext>
                  </a:extLst>
                </p:cNvPr>
                <p:cNvSpPr/>
                <p:nvPr/>
              </p:nvSpPr>
              <p:spPr>
                <a:xfrm>
                  <a:off x="1004972" y="2781301"/>
                  <a:ext cx="4481428" cy="41927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200"/>
                </a:p>
              </p:txBody>
            </p:sp>
            <p:pic>
              <p:nvPicPr>
                <p:cNvPr id="12" name="Рисунок 10">
                  <a:extLst>
                    <a:ext uri="{FF2B5EF4-FFF2-40B4-BE49-F238E27FC236}">
                      <a16:creationId xmlns:a16="http://schemas.microsoft.com/office/drawing/2014/main" id="{6E2AB2B3-3CC8-1CB1-46AD-44FC0E6B3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337430" y="2969398"/>
                  <a:ext cx="3816512" cy="3816512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5" name="Текст 6">
            <a:extLst>
              <a:ext uri="{FF2B5EF4-FFF2-40B4-BE49-F238E27FC236}">
                <a16:creationId xmlns:a16="http://schemas.microsoft.com/office/drawing/2014/main" id="{5D862FFF-B258-22B6-DF75-584226313A68}"/>
              </a:ext>
            </a:extLst>
          </p:cNvPr>
          <p:cNvSpPr txBox="1"/>
          <p:nvPr/>
        </p:nvSpPr>
        <p:spPr bwMode="auto">
          <a:xfrm>
            <a:off x="4885796" y="5424715"/>
            <a:ext cx="2393089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263525" indent="-263525" algn="l" defTabSz="9144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BC4FC"/>
              </a:buClr>
              <a:buFont typeface="ALS Hauss S"/>
              <a:buChar char="›"/>
              <a:defRPr sz="2600">
                <a:solidFill>
                  <a:schemeClr val="bg1"/>
                </a:solidFill>
                <a:latin typeface="ALS Hauss Variable"/>
                <a:ea typeface="+mn-ea"/>
                <a:cs typeface="+mn-cs"/>
              </a:defRPr>
            </a:lvl1pPr>
            <a:lvl2pPr marL="447675" indent="-265113" algn="l" defTabSz="9144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BC4FC"/>
              </a:buClr>
              <a:buSzPct val="90000"/>
              <a:buFontTx/>
              <a:buChar char="›"/>
              <a:defRPr sz="2400">
                <a:solidFill>
                  <a:schemeClr val="bg1"/>
                </a:solidFill>
                <a:latin typeface="ALS Hauss Variable"/>
                <a:ea typeface="+mn-ea"/>
                <a:cs typeface="+mn-cs"/>
              </a:defRPr>
            </a:lvl2pPr>
            <a:lvl3pPr marL="720724" indent="-273050" algn="l" defTabSz="9144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BC4FC"/>
              </a:buClr>
              <a:buSzPct val="80000"/>
              <a:buFont typeface="ALS Hauss S"/>
              <a:buChar char="›"/>
              <a:defRPr sz="2000">
                <a:solidFill>
                  <a:schemeClr val="bg1"/>
                </a:solidFill>
                <a:latin typeface="ALS Hauss Variable"/>
                <a:ea typeface="+mn-ea"/>
                <a:cs typeface="+mn-cs"/>
              </a:defRPr>
            </a:lvl3pPr>
            <a:lvl4pPr marL="985838" indent="-265113" algn="l" defTabSz="9144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BC4FC"/>
              </a:buClr>
              <a:buSzPct val="70000"/>
              <a:buFont typeface="ALS Hauss S"/>
              <a:buChar char="›"/>
              <a:defRPr sz="1800">
                <a:solidFill>
                  <a:schemeClr val="bg1"/>
                </a:solidFill>
                <a:latin typeface="ALS Hauss Variable"/>
                <a:ea typeface="+mn-ea"/>
                <a:cs typeface="+mn-cs"/>
              </a:defRPr>
            </a:lvl4pPr>
            <a:lvl5pPr marL="1260475" indent="-274638" algn="l" defTabSz="9144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CBC4FC"/>
              </a:buClr>
              <a:buSzPct val="60000"/>
              <a:buFont typeface="ALS Hauss S"/>
              <a:buChar char="›"/>
              <a:defRPr sz="1800">
                <a:solidFill>
                  <a:schemeClr val="bg1"/>
                </a:solidFill>
                <a:latin typeface="ALS Hauss Variable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328" indent="0" algn="ctr" defTabSz="60963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/>
            </a:pPr>
            <a:r>
              <a:rPr lang="en-US" sz="2667" b="1" dirty="0">
                <a:solidFill>
                  <a:schemeClr val="tx1"/>
                </a:solidFill>
                <a:latin typeface="ALS Hauss Variable" pitchFamily="2" charset="0"/>
                <a:ea typeface="Arial"/>
                <a:cs typeface="Arial"/>
              </a:rPr>
              <a:t>info@omp.ru</a:t>
            </a:r>
            <a:endParaRPr lang="ru-RU" sz="2667" b="1" dirty="0">
              <a:solidFill>
                <a:schemeClr val="tx1"/>
              </a:solidFill>
              <a:latin typeface="ALS Hauss Variable" pitchFamily="2" charset="0"/>
              <a:ea typeface="Arial"/>
              <a:cs typeface="Arial"/>
            </a:endParaRPr>
          </a:p>
        </p:txBody>
      </p:sp>
      <p:pic>
        <p:nvPicPr>
          <p:cNvPr id="16" name="Content Placeholder 9">
            <a:extLst>
              <a:ext uri="{FF2B5EF4-FFF2-40B4-BE49-F238E27FC236}">
                <a16:creationId xmlns:a16="http://schemas.microsoft.com/office/drawing/2014/main" id="{017CE6AD-E3DD-0714-CA8E-B36FC73F297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00" y="-670270"/>
            <a:ext cx="2893672" cy="33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38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D341C-1413-CD61-BA83-CEA39B015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CB28C-6FED-4EE2-84DC-C2DD79EE70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1908CF-8D77-85E0-2389-9E9C633A2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020" y="-768350"/>
            <a:ext cx="7772400" cy="27772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8E4E07-CDB7-657F-4835-AA209CC12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" y="-353316"/>
            <a:ext cx="2679700" cy="472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D1C60A-6B92-DDC8-2767-BD2FB5293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" y="3901864"/>
            <a:ext cx="2730500" cy="3670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669BBB-8D6A-FDED-744F-76917446FE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"/>
          <a:stretch>
            <a:fillRect/>
          </a:stretch>
        </p:blipFill>
        <p:spPr>
          <a:xfrm>
            <a:off x="3589020" y="2060762"/>
            <a:ext cx="7658100" cy="49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759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30375</TotalTime>
  <Words>1105</Words>
  <Application>Microsoft Macintosh PowerPoint</Application>
  <PresentationFormat>Widescreen</PresentationFormat>
  <Paragraphs>218</Paragraphs>
  <Slides>15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ALS Hauss Variable Light Ita</vt:lpstr>
      <vt:lpstr>Calibri</vt:lpstr>
      <vt:lpstr>ALS Hauss Variable Med</vt:lpstr>
      <vt:lpstr>ALS Hauss Variable Light</vt:lpstr>
      <vt:lpstr>ALS Hauss Variable</vt:lpstr>
      <vt:lpstr>ALS Hauss Variable Thin</vt:lpstr>
      <vt:lpstr>Arial</vt:lpstr>
      <vt:lpstr>Тема Office</vt:lpstr>
      <vt:lpstr>Аврора Центр</vt:lpstr>
      <vt:lpstr>Аврора Центр</vt:lpstr>
      <vt:lpstr>Почему управление парком устройств стало сложным</vt:lpstr>
      <vt:lpstr>Почему управление парком устройств стало сложным</vt:lpstr>
      <vt:lpstr>Что дает UEM-платформа бизнесу</vt:lpstr>
      <vt:lpstr>Аврора Центр - единая точка управления</vt:lpstr>
      <vt:lpstr>Одна платформа для ОС Аврора, Android и Linux</vt:lpstr>
      <vt:lpstr>Ключевые преимущества</vt:lpstr>
      <vt:lpstr>Аврора Центр подходит для разных моделей эксплуатации</vt:lpstr>
      <vt:lpstr>Аврора Центр подходит для разных моделей эксплуатации</vt:lpstr>
      <vt:lpstr>Успешные проекты</vt:lpstr>
      <vt:lpstr>Почему Аврора Центр</vt:lpstr>
      <vt:lpstr>Дальнейшие шаги</vt:lpstr>
      <vt:lpstr>Свяжитесь с нами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 Gubskaya</dc:creator>
  <cp:lastModifiedBy>Mikhail Korchagin</cp:lastModifiedBy>
  <cp:revision>73</cp:revision>
  <dcterms:created xsi:type="dcterms:W3CDTF">2025-01-21T09:56:37Z</dcterms:created>
  <dcterms:modified xsi:type="dcterms:W3CDTF">2026-09-28T13:19:59Z</dcterms:modified>
</cp:coreProperties>
</file>